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57" r:id="rId3"/>
    <p:sldId id="264" r:id="rId4"/>
    <p:sldId id="274" r:id="rId5"/>
    <p:sldId id="275" r:id="rId6"/>
    <p:sldId id="276" r:id="rId7"/>
    <p:sldId id="273" r:id="rId8"/>
    <p:sldId id="268" r:id="rId9"/>
    <p:sldId id="265" r:id="rId10"/>
    <p:sldId id="270" r:id="rId11"/>
    <p:sldId id="266" r:id="rId12"/>
    <p:sldId id="271" r:id="rId13"/>
    <p:sldId id="272" r:id="rId14"/>
    <p:sldId id="267" r:id="rId15"/>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253E"/>
    <a:srgbClr val="D9D8D4"/>
    <a:srgbClr val="C6C3BE"/>
    <a:srgbClr val="AEA9A3"/>
    <a:srgbClr val="665C52"/>
    <a:srgbClr val="DCD0C4"/>
    <a:srgbClr val="CBB6A3"/>
    <a:srgbClr val="B4967C"/>
    <a:srgbClr val="713905"/>
    <a:srgbClr val="F9B7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86388" autoAdjust="0"/>
  </p:normalViewPr>
  <p:slideViewPr>
    <p:cSldViewPr snapToGrid="0" snapToObjects="1" showGuides="1">
      <p:cViewPr varScale="1">
        <p:scale>
          <a:sx n="68" d="100"/>
          <a:sy n="68" d="100"/>
        </p:scale>
        <p:origin x="-141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F60C03-DBC0-467E-B105-9534AD3192EB}" type="datetimeFigureOut">
              <a:rPr lang="es-CL" smtClean="0"/>
              <a:t>22-08-2018</a:t>
            </a:fld>
            <a:endParaRPr lang="es-CL" dirty="0"/>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C20A90-92AD-4905-A809-388498A14B67}" type="slidenum">
              <a:rPr lang="es-CL" smtClean="0"/>
              <a:t>‹Nº›</a:t>
            </a:fld>
            <a:endParaRPr lang="es-CL" dirty="0"/>
          </a:p>
        </p:txBody>
      </p:sp>
    </p:spTree>
    <p:extLst>
      <p:ext uri="{BB962C8B-B14F-4D97-AF65-F5344CB8AC3E}">
        <p14:creationId xmlns:p14="http://schemas.microsoft.com/office/powerpoint/2010/main" val="190325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CL" b="1" i="1" u="sng" dirty="0" smtClean="0"/>
              <a:t>Programación por </a:t>
            </a:r>
            <a:r>
              <a:rPr lang="es-419" b="1" i="1" u="sng" dirty="0" smtClean="0"/>
              <a:t>N </a:t>
            </a:r>
            <a:r>
              <a:rPr lang="es-CL" b="1" i="1" u="sng" dirty="0" smtClean="0"/>
              <a:t>capas</a:t>
            </a:r>
            <a:r>
              <a:rPr lang="es-419" dirty="0" smtClean="0"/>
              <a:t>: </a:t>
            </a:r>
            <a:r>
              <a:rPr lang="es-CL" dirty="0" smtClean="0"/>
              <a:t>Patrón cuyo objetivo primordial es la separación (desacoplamiento) de las partes que componen un sistema software o también una arquitectura cliente-servidor: Lógica de negocios, capa de presentación y capa de datos. De esta forma, por ejemplo, es sencillo y mantenible crear diferentes interfaces sobre un mismo sistema sin requerirse cambio alguno en la capa de datos o lógica. La ventaja principal de este estilo es que el desarrollo se puede llevar a cabo en varios niveles y, en caso de que sobrevenga algún cambio, solo afectará al nivel requerido sin tener que revisar entre el código fuente de otros módulos, dado que se habrá reducido el Acoplamiento informático hasta una interfaz de paso de mensajes.</a:t>
            </a:r>
          </a:p>
          <a:p>
            <a:endParaRPr lang="es-419" dirty="0" smtClean="0"/>
          </a:p>
          <a:p>
            <a:pPr marL="0" marR="0" indent="0" algn="just" defTabSz="914400" rtl="0" eaLnBrk="1" fontAlgn="auto" latinLnBrk="0" hangingPunct="1">
              <a:lnSpc>
                <a:spcPct val="100000"/>
              </a:lnSpc>
              <a:spcBef>
                <a:spcPts val="0"/>
              </a:spcBef>
              <a:spcAft>
                <a:spcPts val="0"/>
              </a:spcAft>
              <a:buClrTx/>
              <a:buSzTx/>
              <a:buFontTx/>
              <a:buNone/>
              <a:tabLst/>
              <a:defRPr/>
            </a:pPr>
            <a:r>
              <a:rPr lang="es-CL" b="1" i="1" u="sng" dirty="0" smtClean="0"/>
              <a:t>Tres niveles</a:t>
            </a:r>
            <a:r>
              <a:rPr lang="es-419" dirty="0" smtClean="0"/>
              <a:t>:</a:t>
            </a:r>
            <a:r>
              <a:rPr lang="es-419" baseline="0" dirty="0" smtClean="0"/>
              <a:t> </a:t>
            </a:r>
            <a:r>
              <a:rPr lang="es-CL" dirty="0" smtClean="0"/>
              <a:t>También conocida como arquitectura de tres capas, la arquitectura de tres capas, define cómo organi­zar el modelo de diseño en capas, que pueden estar físicamente distribuidas, lo cual quiere decir que los componentes de una capa sólo pueden hacer referencia a componentes en capas inmediatamente inferiores. Este patrón es importante porque simplifica la comprensión y la organización del desarrollo de sistemas complejos, reduciendo las dependencias de forma que las capas más bajas no son conscientes de ningún detalle o interfaz de las superiores. Además, nos ayuda a identificar qué puede reutilizarse, y proporciona una estructura que nos ayuda a tomar decisiones sobre qué partes comprar y qué partes construir.</a:t>
            </a:r>
            <a:endParaRPr lang="es-419" dirty="0" smtClean="0"/>
          </a:p>
          <a:p>
            <a:pPr marL="0" marR="0" indent="0" algn="just" defTabSz="914400" rtl="0" eaLnBrk="1" fontAlgn="auto" latinLnBrk="0" hangingPunct="1">
              <a:lnSpc>
                <a:spcPct val="100000"/>
              </a:lnSpc>
              <a:spcBef>
                <a:spcPts val="0"/>
              </a:spcBef>
              <a:spcAft>
                <a:spcPts val="0"/>
              </a:spcAft>
              <a:buClrTx/>
              <a:buSzTx/>
              <a:buFontTx/>
              <a:buNone/>
              <a:tabLst/>
              <a:defRPr/>
            </a:pPr>
            <a:endParaRPr lang="es-419" dirty="0" smtClean="0"/>
          </a:p>
          <a:p>
            <a:pPr marL="0" marR="0" indent="0" algn="just" defTabSz="914400" rtl="0" eaLnBrk="1" fontAlgn="auto" latinLnBrk="0" hangingPunct="1">
              <a:lnSpc>
                <a:spcPct val="100000"/>
              </a:lnSpc>
              <a:spcBef>
                <a:spcPts val="0"/>
              </a:spcBef>
              <a:spcAft>
                <a:spcPts val="0"/>
              </a:spcAft>
              <a:buClrTx/>
              <a:buSzTx/>
              <a:buFontTx/>
              <a:buNone/>
              <a:tabLst/>
              <a:defRPr/>
            </a:pPr>
            <a:r>
              <a:rPr lang="es-CL" b="1" i="1" u="sng" dirty="0" smtClean="0"/>
              <a:t>Pipeline (Tuberías)</a:t>
            </a:r>
            <a:r>
              <a:rPr lang="es-419" b="0" i="0" u="none" dirty="0" smtClean="0"/>
              <a:t>: Consiste </a:t>
            </a:r>
            <a:r>
              <a:rPr lang="es-CL" dirty="0" smtClean="0"/>
              <a:t>en una cadena de elementos de procesamiento ordenados de tal manera que la salida de cada elemento es la entrada del siguiente elemento  con almacenamiento temporal de datos o buffering entre todos  los procesos.</a:t>
            </a:r>
            <a:r>
              <a:rPr lang="es-419" dirty="0" smtClean="0"/>
              <a:t> E</a:t>
            </a:r>
            <a:r>
              <a:rPr lang="es-CL" dirty="0" smtClean="0"/>
              <a:t>s común verlos en sistemas operativos multitarea</a:t>
            </a:r>
            <a:r>
              <a:rPr lang="es-419" dirty="0" smtClean="0"/>
              <a:t>,</a:t>
            </a:r>
            <a:r>
              <a:rPr lang="es-CL" dirty="0" smtClean="0"/>
              <a:t> ya que ejecutan una serie de procesos de manera simultaneas, los cuales son ejecutados de manera secuencial mediante un administrador de tareas dándoles diferente prioridad de procesamiento, alternando entre este sistema “pipeline” y los demás.</a:t>
            </a:r>
            <a:endParaRPr lang="es-419" dirty="0" smtClean="0"/>
          </a:p>
          <a:p>
            <a:pPr marL="0" marR="0" indent="0" algn="just" defTabSz="914400" rtl="0" eaLnBrk="1" fontAlgn="auto" latinLnBrk="0" hangingPunct="1">
              <a:lnSpc>
                <a:spcPct val="100000"/>
              </a:lnSpc>
              <a:spcBef>
                <a:spcPts val="0"/>
              </a:spcBef>
              <a:spcAft>
                <a:spcPts val="0"/>
              </a:spcAft>
              <a:buClrTx/>
              <a:buSzTx/>
              <a:buFontTx/>
              <a:buNone/>
              <a:tabLst/>
              <a:defRPr/>
            </a:pPr>
            <a:endParaRPr lang="es-419" dirty="0" smtClean="0"/>
          </a:p>
          <a:p>
            <a:pPr marL="0" marR="0" indent="0" algn="just" defTabSz="914400" rtl="0" eaLnBrk="1" fontAlgn="auto" latinLnBrk="0" hangingPunct="1">
              <a:lnSpc>
                <a:spcPct val="100000"/>
              </a:lnSpc>
              <a:spcBef>
                <a:spcPts val="0"/>
              </a:spcBef>
              <a:spcAft>
                <a:spcPts val="0"/>
              </a:spcAft>
              <a:buClrTx/>
              <a:buSzTx/>
              <a:buFontTx/>
              <a:buNone/>
              <a:tabLst/>
              <a:defRPr/>
            </a:pPr>
            <a:r>
              <a:rPr lang="es-419" b="1" i="1" u="sng" dirty="0" smtClean="0"/>
              <a:t>C</a:t>
            </a:r>
            <a:r>
              <a:rPr lang="es-CL" b="1" i="1" u="sng" dirty="0" smtClean="0"/>
              <a:t>liente-</a:t>
            </a:r>
            <a:r>
              <a:rPr lang="es-419" b="1" i="1" u="sng" dirty="0" smtClean="0"/>
              <a:t>S</a:t>
            </a:r>
            <a:r>
              <a:rPr lang="es-CL" b="1" i="1" u="sng" dirty="0" smtClean="0"/>
              <a:t>ervidor</a:t>
            </a:r>
            <a:r>
              <a:rPr lang="es-419" dirty="0" smtClean="0"/>
              <a:t>:</a:t>
            </a:r>
            <a:r>
              <a:rPr lang="es-CL" dirty="0" smtClean="0"/>
              <a:t> </a:t>
            </a:r>
            <a:r>
              <a:rPr lang="es-419" dirty="0" smtClean="0"/>
              <a:t>M</a:t>
            </a:r>
            <a:r>
              <a:rPr lang="es-CL" dirty="0" smtClean="0"/>
              <a:t>odelo de diseño de software en el que las tareas se reparten entre los proveedores de recursos o servicios, llamados servidores, y los demandantes, llamados clientes. Un cliente realiza peticiones a otro programa, el servidor, quien le da respuesta. Esta idea también se puede aplicar a programas que se ejecutan sobre una sola computadora, aunque es más ventajosa en un sistema operativo multiusuario distribuido a través de una red de computadoras.</a:t>
            </a:r>
            <a:endParaRPr lang="es-419" dirty="0" smtClean="0"/>
          </a:p>
          <a:p>
            <a:pPr marL="0" marR="0" indent="0" algn="just" defTabSz="914400" rtl="0" eaLnBrk="1" fontAlgn="auto" latinLnBrk="0" hangingPunct="1">
              <a:lnSpc>
                <a:spcPct val="100000"/>
              </a:lnSpc>
              <a:spcBef>
                <a:spcPts val="0"/>
              </a:spcBef>
              <a:spcAft>
                <a:spcPts val="0"/>
              </a:spcAft>
              <a:buClrTx/>
              <a:buSzTx/>
              <a:buFontTx/>
              <a:buNone/>
              <a:tabLst/>
              <a:defRPr/>
            </a:pPr>
            <a:endParaRPr lang="es-419" dirty="0" smtClean="0"/>
          </a:p>
          <a:p>
            <a:pPr marL="0" marR="0" indent="0" algn="just" defTabSz="914400" rtl="0" eaLnBrk="1" fontAlgn="auto" latinLnBrk="0" hangingPunct="1">
              <a:lnSpc>
                <a:spcPct val="100000"/>
              </a:lnSpc>
              <a:spcBef>
                <a:spcPts val="0"/>
              </a:spcBef>
              <a:spcAft>
                <a:spcPts val="0"/>
              </a:spcAft>
              <a:buClrTx/>
              <a:buSzTx/>
              <a:buFontTx/>
              <a:buNone/>
              <a:tabLst/>
              <a:defRPr/>
            </a:pPr>
            <a:r>
              <a:rPr lang="es-419" b="1" i="1" u="sng" dirty="0" smtClean="0"/>
              <a:t>A</a:t>
            </a:r>
            <a:r>
              <a:rPr lang="es-CL" b="1" i="1" u="sng" dirty="0" smtClean="0"/>
              <a:t>rquitectura en pizarra</a:t>
            </a:r>
            <a:r>
              <a:rPr lang="es-419" dirty="0" smtClean="0"/>
              <a:t>: C</a:t>
            </a:r>
            <a:r>
              <a:rPr lang="es-CL" dirty="0" smtClean="0"/>
              <a:t>onsta de múltiples elementos funcionales, denominados agentes, y un instrumento de control denominado pizarra.</a:t>
            </a:r>
            <a:r>
              <a:rPr lang="es-419" baseline="0" dirty="0" smtClean="0"/>
              <a:t> </a:t>
            </a:r>
            <a:r>
              <a:rPr lang="es-CL" dirty="0" smtClean="0"/>
              <a:t>Los agentes suelen estar especializados en una tarea concreta o elemental. Todos ellos cooperan para alcanzar una meta común, si bien, sus objetivos individuales no están aparentemente coordinados.</a:t>
            </a:r>
            <a:r>
              <a:rPr lang="es-419" baseline="0" dirty="0" smtClean="0"/>
              <a:t> </a:t>
            </a:r>
            <a:r>
              <a:rPr lang="es-CL" dirty="0" smtClean="0"/>
              <a:t>El comportamiento básico de cualquier agente consiste en examinar la pizarra, realizar su tarea y escribir sus conclusiones en la misma pizarra. De esta manera, otro agente puede trabajar sobre los resultados generados por otro.</a:t>
            </a:r>
            <a:endParaRPr lang="es-419" dirty="0" smtClean="0"/>
          </a:p>
          <a:p>
            <a:pPr marL="0" marR="0" indent="0" algn="just" defTabSz="914400" rtl="0" eaLnBrk="1" fontAlgn="auto" latinLnBrk="0" hangingPunct="1">
              <a:lnSpc>
                <a:spcPct val="100000"/>
              </a:lnSpc>
              <a:spcBef>
                <a:spcPts val="0"/>
              </a:spcBef>
              <a:spcAft>
                <a:spcPts val="0"/>
              </a:spcAft>
              <a:buClrTx/>
              <a:buSzTx/>
              <a:buFontTx/>
              <a:buNone/>
              <a:tabLst/>
              <a:defRPr/>
            </a:pPr>
            <a:endParaRPr lang="es-419" dirty="0" smtClean="0"/>
          </a:p>
          <a:p>
            <a:pPr marL="0" marR="0" indent="0" algn="just" defTabSz="914400" rtl="0" eaLnBrk="1" fontAlgn="auto" latinLnBrk="0" hangingPunct="1">
              <a:lnSpc>
                <a:spcPct val="100000"/>
              </a:lnSpc>
              <a:spcBef>
                <a:spcPts val="0"/>
              </a:spcBef>
              <a:spcAft>
                <a:spcPts val="0"/>
              </a:spcAft>
              <a:buClrTx/>
              <a:buSzTx/>
              <a:buFontTx/>
              <a:buNone/>
              <a:tabLst/>
              <a:defRPr/>
            </a:pPr>
            <a:r>
              <a:rPr lang="es-CL" b="1" i="1" u="sng" dirty="0" smtClean="0"/>
              <a:t>Peer-to-Peer</a:t>
            </a:r>
            <a:r>
              <a:rPr lang="es-419" dirty="0" smtClean="0"/>
              <a:t>: </a:t>
            </a:r>
            <a:r>
              <a:rPr lang="es-419" baseline="0" dirty="0" smtClean="0"/>
              <a:t> </a:t>
            </a:r>
            <a:r>
              <a:rPr lang="es-CL" dirty="0" smtClean="0"/>
              <a:t>Los componentes interactúan directamente</a:t>
            </a:r>
            <a:r>
              <a:rPr lang="es-419" dirty="0" smtClean="0"/>
              <a:t>,</a:t>
            </a:r>
            <a:r>
              <a:rPr lang="es-419" baseline="0" dirty="0" smtClean="0"/>
              <a:t> </a:t>
            </a:r>
            <a:r>
              <a:rPr lang="es-CL" dirty="0" smtClean="0"/>
              <a:t>como pares intercambiando servicios.</a:t>
            </a:r>
            <a:r>
              <a:rPr lang="es-419" baseline="0" dirty="0" smtClean="0"/>
              <a:t> </a:t>
            </a:r>
            <a:r>
              <a:rPr lang="es-CL" dirty="0" smtClean="0"/>
              <a:t>La comunicación es una especie de solicitud/respuesta sin la asimetría de cliente-servidor</a:t>
            </a:r>
            <a:r>
              <a:rPr lang="es-419" baseline="0" dirty="0" smtClean="0"/>
              <a:t> donde </a:t>
            </a:r>
            <a:r>
              <a:rPr lang="es-CL" dirty="0" smtClean="0"/>
              <a:t>cualquier componente puede interactuar con cualquier otro</a:t>
            </a:r>
            <a:r>
              <a:rPr lang="es-419" dirty="0" smtClean="0"/>
              <a:t>,</a:t>
            </a:r>
            <a:r>
              <a:rPr lang="es-419" baseline="0" dirty="0" smtClean="0"/>
              <a:t> l</a:t>
            </a:r>
            <a:r>
              <a:rPr lang="es-CL" dirty="0" smtClean="0"/>
              <a:t>os conectores pueden involucrar protocolos complejos bidireccionales</a:t>
            </a:r>
            <a:r>
              <a:rPr lang="es-419" dirty="0" smtClean="0"/>
              <a:t>.</a:t>
            </a:r>
            <a:r>
              <a:rPr lang="es-419" baseline="0" dirty="0" smtClean="0"/>
              <a:t> </a:t>
            </a:r>
            <a:r>
              <a:rPr lang="es-CL" dirty="0" smtClean="0"/>
              <a:t>Típicos sistemas peer-to-peer son los basados en infraestructuras de objetos distribuidos tales como CORBA, COM+ y Java RMI.</a:t>
            </a:r>
            <a:endParaRPr lang="es-CL" dirty="0"/>
          </a:p>
        </p:txBody>
      </p:sp>
      <p:sp>
        <p:nvSpPr>
          <p:cNvPr id="4" name="3 Marcador de número de diapositiva"/>
          <p:cNvSpPr>
            <a:spLocks noGrp="1"/>
          </p:cNvSpPr>
          <p:nvPr>
            <p:ph type="sldNum" sz="quarter" idx="10"/>
          </p:nvPr>
        </p:nvSpPr>
        <p:spPr/>
        <p:txBody>
          <a:bodyPr/>
          <a:lstStyle/>
          <a:p>
            <a:fld id="{ADC20A90-92AD-4905-A809-388498A14B67}" type="slidenum">
              <a:rPr lang="es-CL" smtClean="0"/>
              <a:t>10</a:t>
            </a:fld>
            <a:endParaRPr lang="es-CL" dirty="0"/>
          </a:p>
        </p:txBody>
      </p:sp>
    </p:spTree>
    <p:extLst>
      <p:ext uri="{BB962C8B-B14F-4D97-AF65-F5344CB8AC3E}">
        <p14:creationId xmlns:p14="http://schemas.microsoft.com/office/powerpoint/2010/main" val="22053134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_tradnl"/>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22/08/2018</a:t>
            </a:fld>
            <a:endParaRPr lang="es-ES_tradnl" dirty="0"/>
          </a:p>
        </p:txBody>
      </p:sp>
      <p:sp>
        <p:nvSpPr>
          <p:cNvPr id="5" name="Marcador de pie de página 4"/>
          <p:cNvSpPr>
            <a:spLocks noGrp="1"/>
          </p:cNvSpPr>
          <p:nvPr>
            <p:ph type="ftr" sz="quarter" idx="11"/>
          </p:nvPr>
        </p:nvSpPr>
        <p:spPr/>
        <p:txBody>
          <a:bodyPr/>
          <a:lstStyle/>
          <a:p>
            <a:endParaRPr lang="es-ES_tradnl" dirty="0"/>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‹Nº›</a:t>
            </a:fld>
            <a:endParaRPr lang="es-ES_tradnl" dirty="0"/>
          </a:p>
        </p:txBody>
      </p:sp>
      <p:pic>
        <p:nvPicPr>
          <p:cNvPr id="7" name="Imagen 6" descr="logo.jpg"/>
          <p:cNvPicPr>
            <a:picLocks noChangeAspect="1"/>
          </p:cNvPicPr>
          <p:nvPr userDrawn="1"/>
        </p:nvPicPr>
        <p:blipFill>
          <a:blip r:embed="rId2"/>
          <a:stretch>
            <a:fillRect/>
          </a:stretch>
        </p:blipFill>
        <p:spPr>
          <a:xfrm>
            <a:off x="586828" y="6225296"/>
            <a:ext cx="1992643" cy="4462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2.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D11D8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8422" y="297797"/>
            <a:ext cx="1156138" cy="166414"/>
          </a:xfrm>
          <a:prstGeom prst="rect">
            <a:avLst/>
          </a:prstGeom>
          <a:solidFill>
            <a:srgbClr val="D11D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866" y="297797"/>
            <a:ext cx="1156138" cy="166414"/>
          </a:xfrm>
          <a:prstGeom prst="rect">
            <a:avLst/>
          </a:prstGeom>
          <a:solidFill>
            <a:srgbClr val="CD45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CC63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C984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C1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099034" y="297797"/>
            <a:ext cx="1156138" cy="166414"/>
          </a:xfrm>
          <a:prstGeom prst="rect">
            <a:avLst/>
          </a:prstGeom>
          <a:solidFill>
            <a:srgbClr val="A9C1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55172" y="297797"/>
            <a:ext cx="1156138" cy="166414"/>
          </a:xfrm>
          <a:prstGeom prst="rect">
            <a:avLst/>
          </a:prstGeom>
          <a:solidFill>
            <a:srgbClr val="D2DE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DFE9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EAF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5.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75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F8751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FAB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FBCC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FCDE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6.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CA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F8CA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FAE1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FCEB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FDF3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7.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1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A912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D18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DFA8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EAC7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_tradnl"/>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22/08/2018</a:t>
            </a:fld>
            <a:endParaRPr lang="es-ES_tradnl" dirty="0"/>
          </a:p>
        </p:txBody>
      </p:sp>
      <p:sp>
        <p:nvSpPr>
          <p:cNvPr id="5" name="Marcador de pie de página 4"/>
          <p:cNvSpPr>
            <a:spLocks noGrp="1"/>
          </p:cNvSpPr>
          <p:nvPr>
            <p:ph type="ftr" sz="quarter" idx="11"/>
          </p:nvPr>
        </p:nvSpPr>
        <p:spPr/>
        <p:txBody>
          <a:bodyPr/>
          <a:lstStyle/>
          <a:p>
            <a:endParaRPr lang="es-ES_tradnl" dirty="0"/>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‹Nº›</a:t>
            </a:fld>
            <a:endParaRPr lang="es-ES_tradnl"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71390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7139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B496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CBB6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DCD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5.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665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665C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AEA9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C6C3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D9D8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portada.jpg"/>
          <p:cNvPicPr>
            <a:picLocks noChangeAspect="1"/>
          </p:cNvPicPr>
          <p:nvPr userDrawn="1"/>
        </p:nvPicPr>
        <p:blipFill>
          <a:blip r:embed="rId2"/>
          <a:stretch>
            <a:fillRect/>
          </a:stretch>
        </p:blipFill>
        <p:spPr>
          <a:xfrm>
            <a:off x="4600575" y="0"/>
            <a:ext cx="4543425" cy="6858000"/>
          </a:xfrm>
          <a:prstGeom prst="rect">
            <a:avLst/>
          </a:prstGeom>
        </p:spPr>
      </p:pic>
      <p:pic>
        <p:nvPicPr>
          <p:cNvPr id="8" name="Imagen 7" descr="logo.jpg"/>
          <p:cNvPicPr>
            <a:picLocks noChangeAspect="1"/>
          </p:cNvPicPr>
          <p:nvPr userDrawn="1"/>
        </p:nvPicPr>
        <p:blipFill>
          <a:blip r:embed="rId3"/>
          <a:stretch>
            <a:fillRect/>
          </a:stretch>
        </p:blipFill>
        <p:spPr>
          <a:xfrm>
            <a:off x="955129" y="2294863"/>
            <a:ext cx="4720458" cy="105718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2" name="Imagen 1" descr="ppt institucional-actualizado[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043416" cy="6781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1" name="Rectángulo 10"/>
          <p:cNvSpPr/>
          <p:nvPr userDrawn="1"/>
        </p:nvSpPr>
        <p:spPr>
          <a:xfrm>
            <a:off x="1748454" y="-27988"/>
            <a:ext cx="1731112" cy="1323439"/>
          </a:xfrm>
          <a:prstGeom prst="rect">
            <a:avLst/>
          </a:prstGeom>
        </p:spPr>
        <p:txBody>
          <a:bodyPr wrap="square">
            <a:spAutoFit/>
          </a:bodyPr>
          <a:lstStyle/>
          <a:p>
            <a:r>
              <a:rPr lang="es-ES_tradnl" sz="8000" b="1" dirty="0" smtClean="0">
                <a:solidFill>
                  <a:srgbClr val="2871B4"/>
                </a:solidFill>
                <a:latin typeface="Myriad Pro"/>
                <a:cs typeface="Myriad Pro"/>
              </a:rPr>
              <a:t>16</a:t>
            </a:r>
            <a:endParaRPr lang="es-ES_tradnl" sz="8000" b="1" dirty="0">
              <a:solidFill>
                <a:srgbClr val="2871B4"/>
              </a:solidFill>
              <a:latin typeface="Myriad Pro"/>
              <a:cs typeface="Myriad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6" name="Rectángulo 5"/>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8" name="Imagen 7" descr="1.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sp>
        <p:nvSpPr>
          <p:cNvPr id="5" name="Rectángulo 4"/>
          <p:cNvSpPr/>
          <p:nvPr userDrawn="1"/>
        </p:nvSpPr>
        <p:spPr>
          <a:xfrm>
            <a:off x="586828" y="385379"/>
            <a:ext cx="8084206" cy="700690"/>
          </a:xfrm>
          <a:prstGeom prst="rect">
            <a:avLst/>
          </a:prstGeom>
          <a:solidFill>
            <a:srgbClr val="4A2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9" name="Rectángulo 8"/>
          <p:cNvSpPr/>
          <p:nvPr userDrawn="1"/>
        </p:nvSpPr>
        <p:spPr>
          <a:xfrm>
            <a:off x="4117848" y="297797"/>
            <a:ext cx="1156138" cy="166414"/>
          </a:xfrm>
          <a:prstGeom prst="rect">
            <a:avLst/>
          </a:prstGeom>
          <a:solidFill>
            <a:srgbClr val="4A2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0" name="Rectángulo 9"/>
          <p:cNvSpPr/>
          <p:nvPr userDrawn="1"/>
        </p:nvSpPr>
        <p:spPr>
          <a:xfrm>
            <a:off x="5264579" y="297797"/>
            <a:ext cx="1156138" cy="166414"/>
          </a:xfrm>
          <a:prstGeom prst="rect">
            <a:avLst/>
          </a:prstGeom>
          <a:solidFill>
            <a:srgbClr val="5A35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1" name="Rectángulo 10"/>
          <p:cNvSpPr/>
          <p:nvPr userDrawn="1"/>
        </p:nvSpPr>
        <p:spPr>
          <a:xfrm>
            <a:off x="6411310" y="297797"/>
            <a:ext cx="1156138" cy="166414"/>
          </a:xfrm>
          <a:prstGeom prst="rect">
            <a:avLst/>
          </a:prstGeom>
          <a:solidFill>
            <a:srgbClr val="6D4E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2" name="Rectángulo 11"/>
          <p:cNvSpPr/>
          <p:nvPr userDrawn="1"/>
        </p:nvSpPr>
        <p:spPr>
          <a:xfrm>
            <a:off x="7514896" y="297797"/>
            <a:ext cx="1156138" cy="166414"/>
          </a:xfrm>
          <a:prstGeom prst="rect">
            <a:avLst/>
          </a:prstGeom>
          <a:solidFill>
            <a:srgbClr val="7D66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6" name="Imagen 5"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7" name="Imagen 6" descr="3.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32A3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6" name="Rectángulo 15"/>
          <p:cNvSpPr/>
          <p:nvPr userDrawn="1"/>
        </p:nvSpPr>
        <p:spPr>
          <a:xfrm>
            <a:off x="4117848" y="297797"/>
            <a:ext cx="1156138" cy="166414"/>
          </a:xfrm>
          <a:prstGeom prst="rect">
            <a:avLst/>
          </a:prstGeom>
          <a:solidFill>
            <a:srgbClr val="32A3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7" name="Rectángulo 16"/>
          <p:cNvSpPr/>
          <p:nvPr userDrawn="1"/>
        </p:nvSpPr>
        <p:spPr>
          <a:xfrm>
            <a:off x="5264579" y="297797"/>
            <a:ext cx="1156138" cy="166414"/>
          </a:xfrm>
          <a:prstGeom prst="rect">
            <a:avLst/>
          </a:prstGeom>
          <a:solidFill>
            <a:srgbClr val="45AC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8" name="Rectángulo 17"/>
          <p:cNvSpPr/>
          <p:nvPr userDrawn="1"/>
        </p:nvSpPr>
        <p:spPr>
          <a:xfrm>
            <a:off x="6411310" y="297797"/>
            <a:ext cx="1156138" cy="166414"/>
          </a:xfrm>
          <a:prstGeom prst="rect">
            <a:avLst/>
          </a:prstGeom>
          <a:solidFill>
            <a:srgbClr val="62B2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9" name="Rectángulo 18"/>
          <p:cNvSpPr/>
          <p:nvPr userDrawn="1"/>
        </p:nvSpPr>
        <p:spPr>
          <a:xfrm>
            <a:off x="7514896" y="297797"/>
            <a:ext cx="1156138" cy="166414"/>
          </a:xfrm>
          <a:prstGeom prst="rect">
            <a:avLst/>
          </a:prstGeom>
          <a:solidFill>
            <a:srgbClr val="83BB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 para editar título</a:t>
            </a:r>
            <a:endParaRPr lang="es-ES_tradnl"/>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3445F-D772-5243-A7D6-03077CD255FB}" type="datetimeFigureOut">
              <a:rPr lang="es-ES_tradnl" smtClean="0"/>
              <a:pPr/>
              <a:t>22/08/2018</a:t>
            </a:fld>
            <a:endParaRPr lang="es-ES_tradnl" dirty="0"/>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dirty="0"/>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95B4F-20A2-A94E-9404-7FBE1821C2DD}" type="slidenum">
              <a:rPr lang="es-ES_tradnl" smtClean="0"/>
              <a:pPr/>
              <a:t>‹Nº›</a:t>
            </a:fld>
            <a:endParaRPr lang="es-ES_tradnl"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7" r:id="rId7"/>
    <p:sldLayoutId id="2147483667" r:id="rId8"/>
    <p:sldLayoutId id="2147483678" r:id="rId9"/>
    <p:sldLayoutId id="2147483672" r:id="rId10"/>
    <p:sldLayoutId id="2147483679" r:id="rId11"/>
    <p:sldLayoutId id="2147483673" r:id="rId12"/>
    <p:sldLayoutId id="2147483680" r:id="rId13"/>
    <p:sldLayoutId id="2147483674" r:id="rId14"/>
    <p:sldLayoutId id="2147483681" r:id="rId15"/>
    <p:sldLayoutId id="2147483675" r:id="rId16"/>
    <p:sldLayoutId id="2147483682" r:id="rId17"/>
    <p:sldLayoutId id="2147483676" r:id="rId18"/>
    <p:sldLayoutId id="2147483683" r:id="rId19"/>
    <p:sldLayoutId id="2147483670" r:id="rId20"/>
    <p:sldLayoutId id="2147483684" r:id="rId21"/>
    <p:sldLayoutId id="2147483671" r:id="rId22"/>
    <p:sldLayoutId id="2147483685" r:id="rId2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532711" y="3675833"/>
            <a:ext cx="3588914" cy="954107"/>
          </a:xfrm>
          <a:prstGeom prst="rect">
            <a:avLst/>
          </a:prstGeom>
        </p:spPr>
        <p:txBody>
          <a:bodyPr wrap="square">
            <a:spAutoFit/>
          </a:bodyPr>
          <a:lstStyle/>
          <a:p>
            <a:pPr algn="ctr"/>
            <a:r>
              <a:rPr lang="es-419" sz="2800" b="1" dirty="0" smtClean="0">
                <a:solidFill>
                  <a:srgbClr val="0A253E"/>
                </a:solidFill>
                <a:latin typeface="Candara"/>
                <a:cs typeface="Candara"/>
              </a:rPr>
              <a:t>Estilos y Patrones Arquitectonicos</a:t>
            </a:r>
            <a:endParaRPr lang="es-ES_tradnl" sz="2800" b="1" dirty="0">
              <a:solidFill>
                <a:srgbClr val="0A253E"/>
              </a:solidFill>
              <a:latin typeface="Candara"/>
              <a:cs typeface="Candara"/>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2297121"/>
            <a:ext cx="6616700" cy="110721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10"/>
          <p:cNvSpPr txBox="1"/>
          <p:nvPr/>
        </p:nvSpPr>
        <p:spPr>
          <a:xfrm>
            <a:off x="4080681" y="579441"/>
            <a:ext cx="4138644" cy="369332"/>
          </a:xfrm>
          <a:prstGeom prst="rect">
            <a:avLst/>
          </a:prstGeom>
          <a:noFill/>
        </p:spPr>
        <p:txBody>
          <a:bodyPr wrap="square" rtlCol="0">
            <a:spAutoFit/>
          </a:bodyPr>
          <a:lstStyle/>
          <a:p>
            <a:pPr algn="r"/>
            <a:r>
              <a:rPr lang="es-419" dirty="0" smtClean="0">
                <a:solidFill>
                  <a:srgbClr val="FFFFFF"/>
                </a:solidFill>
              </a:rPr>
              <a:t>Estilos y Patrones Arquitectonicos</a:t>
            </a:r>
            <a:endParaRPr lang="es-ES_tradnl" dirty="0">
              <a:solidFill>
                <a:srgbClr val="FFFFFF"/>
              </a:solidFill>
            </a:endParaRPr>
          </a:p>
        </p:txBody>
      </p:sp>
      <p:sp>
        <p:nvSpPr>
          <p:cNvPr id="6" name="5 Rectángulo"/>
          <p:cNvSpPr/>
          <p:nvPr/>
        </p:nvSpPr>
        <p:spPr>
          <a:xfrm>
            <a:off x="384656" y="1210930"/>
            <a:ext cx="7998031" cy="5170646"/>
          </a:xfrm>
          <a:prstGeom prst="rect">
            <a:avLst/>
          </a:prstGeom>
        </p:spPr>
        <p:txBody>
          <a:bodyPr wrap="square">
            <a:spAutoFit/>
          </a:bodyPr>
          <a:lstStyle/>
          <a:p>
            <a:r>
              <a:rPr lang="es-419" sz="2200" b="1" u="sng" dirty="0" smtClean="0"/>
              <a:t>Algunos e</a:t>
            </a:r>
            <a:r>
              <a:rPr lang="es-CL" sz="2200" b="1" u="sng" dirty="0" smtClean="0"/>
              <a:t>jemplos </a:t>
            </a:r>
            <a:r>
              <a:rPr lang="es-CL" sz="2200" b="1" u="sng" dirty="0"/>
              <a:t>de patrones </a:t>
            </a:r>
            <a:r>
              <a:rPr lang="es-CL" sz="2200" b="1" u="sng" dirty="0" smtClean="0"/>
              <a:t>arquitectónicos:</a:t>
            </a:r>
            <a:endParaRPr lang="es-CL" sz="2200" b="1" u="sng" dirty="0"/>
          </a:p>
          <a:p>
            <a:endParaRPr lang="es-CL" sz="2200" dirty="0"/>
          </a:p>
          <a:p>
            <a:pPr marL="285750" indent="-285750">
              <a:buFont typeface="Wingdings" panose="05000000000000000000" pitchFamily="2" charset="2"/>
              <a:buChar char="ü"/>
            </a:pPr>
            <a:r>
              <a:rPr lang="es-CL" sz="2200" dirty="0"/>
              <a:t>Programación por </a:t>
            </a:r>
            <a:r>
              <a:rPr lang="es-419" sz="2200" dirty="0" smtClean="0"/>
              <a:t>N </a:t>
            </a:r>
            <a:r>
              <a:rPr lang="es-CL" sz="2200" dirty="0" smtClean="0"/>
              <a:t>capas</a:t>
            </a:r>
            <a:endParaRPr lang="es-CL" sz="2200" dirty="0"/>
          </a:p>
          <a:p>
            <a:pPr marL="285750" indent="-285750">
              <a:buFont typeface="Wingdings" panose="05000000000000000000" pitchFamily="2" charset="2"/>
              <a:buChar char="ü"/>
            </a:pPr>
            <a:r>
              <a:rPr lang="es-CL" sz="2200" dirty="0"/>
              <a:t>Tres niveles</a:t>
            </a:r>
          </a:p>
          <a:p>
            <a:pPr marL="285750" indent="-285750">
              <a:buFont typeface="Wingdings" panose="05000000000000000000" pitchFamily="2" charset="2"/>
              <a:buChar char="ü"/>
            </a:pPr>
            <a:r>
              <a:rPr lang="es-CL" sz="2200" dirty="0"/>
              <a:t>Pipeline</a:t>
            </a:r>
          </a:p>
          <a:p>
            <a:pPr marL="285750" indent="-285750">
              <a:buFont typeface="Wingdings" panose="05000000000000000000" pitchFamily="2" charset="2"/>
              <a:buChar char="ü"/>
            </a:pPr>
            <a:r>
              <a:rPr lang="es-CL" sz="2200" dirty="0"/>
              <a:t>Invocación implícita</a:t>
            </a:r>
          </a:p>
          <a:p>
            <a:pPr marL="285750" indent="-285750">
              <a:buFont typeface="Wingdings" panose="05000000000000000000" pitchFamily="2" charset="2"/>
              <a:buChar char="ü"/>
            </a:pPr>
            <a:r>
              <a:rPr lang="es-CL" sz="2200" dirty="0"/>
              <a:t>Arquitectura en pizarra</a:t>
            </a:r>
          </a:p>
          <a:p>
            <a:pPr marL="285750" indent="-285750">
              <a:buFont typeface="Wingdings" panose="05000000000000000000" pitchFamily="2" charset="2"/>
              <a:buChar char="ü"/>
            </a:pPr>
            <a:r>
              <a:rPr lang="es-CL" sz="2200" dirty="0"/>
              <a:t>Arquitectura dirigida por eventos, Presentación-abstracción-control</a:t>
            </a:r>
          </a:p>
          <a:p>
            <a:pPr marL="285750" indent="-285750">
              <a:buFont typeface="Wingdings" panose="05000000000000000000" pitchFamily="2" charset="2"/>
              <a:buChar char="ü"/>
            </a:pPr>
            <a:r>
              <a:rPr lang="es-CL" sz="2200" dirty="0"/>
              <a:t>Peer-to-peer</a:t>
            </a:r>
          </a:p>
          <a:p>
            <a:pPr marL="285750" indent="-285750">
              <a:buFont typeface="Wingdings" panose="05000000000000000000" pitchFamily="2" charset="2"/>
              <a:buChar char="ü"/>
            </a:pPr>
            <a:r>
              <a:rPr lang="es-CL" sz="2200" b="1" dirty="0"/>
              <a:t>Arquitectura orientada a </a:t>
            </a:r>
            <a:r>
              <a:rPr lang="es-CL" sz="2200" b="1" dirty="0" smtClean="0"/>
              <a:t>servicios</a:t>
            </a:r>
            <a:r>
              <a:rPr lang="es-419" sz="2200" b="1" dirty="0" smtClean="0"/>
              <a:t> (SOA)</a:t>
            </a:r>
          </a:p>
          <a:p>
            <a:pPr marL="285750" indent="-285750">
              <a:buFont typeface="Wingdings" panose="05000000000000000000" pitchFamily="2" charset="2"/>
              <a:buChar char="ü"/>
            </a:pPr>
            <a:r>
              <a:rPr lang="es-CL" sz="2200" dirty="0"/>
              <a:t>Aplicaciones Orientadas a </a:t>
            </a:r>
            <a:r>
              <a:rPr lang="es-CL" sz="2200" dirty="0" smtClean="0"/>
              <a:t>Servicios</a:t>
            </a:r>
            <a:r>
              <a:rPr lang="es-419" sz="2200" dirty="0" smtClean="0"/>
              <a:t> (SODA)</a:t>
            </a:r>
            <a:endParaRPr lang="es-CL" sz="2200" dirty="0"/>
          </a:p>
          <a:p>
            <a:pPr marL="285750" indent="-285750">
              <a:buFont typeface="Wingdings" panose="05000000000000000000" pitchFamily="2" charset="2"/>
              <a:buChar char="ü"/>
            </a:pPr>
            <a:r>
              <a:rPr lang="es-419" sz="2200" dirty="0" smtClean="0"/>
              <a:t>Cliente - Servidor</a:t>
            </a:r>
            <a:endParaRPr lang="es-CL" sz="2200" dirty="0"/>
          </a:p>
          <a:p>
            <a:pPr marL="285750" indent="-285750">
              <a:buFont typeface="Wingdings" panose="05000000000000000000" pitchFamily="2" charset="2"/>
              <a:buChar char="ü"/>
            </a:pPr>
            <a:r>
              <a:rPr lang="es-CL" sz="2200" b="1" dirty="0"/>
              <a:t>Modelo Vista </a:t>
            </a:r>
            <a:r>
              <a:rPr lang="es-CL" sz="2200" b="1" dirty="0" smtClean="0"/>
              <a:t>Controlador</a:t>
            </a:r>
            <a:endParaRPr lang="es-419" sz="2200" b="1" dirty="0" smtClean="0"/>
          </a:p>
          <a:p>
            <a:pPr marL="285750" indent="-285750">
              <a:buFont typeface="Wingdings" panose="05000000000000000000" pitchFamily="2" charset="2"/>
              <a:buChar char="ü"/>
            </a:pPr>
            <a:r>
              <a:rPr lang="es-419" sz="2200" b="1" dirty="0" smtClean="0"/>
              <a:t>Microservicios</a:t>
            </a:r>
            <a:endParaRPr lang="es-CL" sz="2200" b="1" dirty="0"/>
          </a:p>
        </p:txBody>
      </p:sp>
    </p:spTree>
    <p:extLst>
      <p:ext uri="{BB962C8B-B14F-4D97-AF65-F5344CB8AC3E}">
        <p14:creationId xmlns:p14="http://schemas.microsoft.com/office/powerpoint/2010/main" val="15802984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10"/>
          <p:cNvSpPr txBox="1"/>
          <p:nvPr/>
        </p:nvSpPr>
        <p:spPr>
          <a:xfrm>
            <a:off x="4080681" y="579441"/>
            <a:ext cx="4138644" cy="369332"/>
          </a:xfrm>
          <a:prstGeom prst="rect">
            <a:avLst/>
          </a:prstGeom>
          <a:noFill/>
        </p:spPr>
        <p:txBody>
          <a:bodyPr wrap="square" rtlCol="0">
            <a:spAutoFit/>
          </a:bodyPr>
          <a:lstStyle/>
          <a:p>
            <a:pPr algn="r"/>
            <a:r>
              <a:rPr lang="es-419" dirty="0" smtClean="0">
                <a:solidFill>
                  <a:srgbClr val="FFFFFF"/>
                </a:solidFill>
              </a:rPr>
              <a:t>Estilos y Patrones Arquitectonicos</a:t>
            </a:r>
            <a:endParaRPr lang="es-ES_tradnl" dirty="0">
              <a:solidFill>
                <a:srgbClr val="FFFFFF"/>
              </a:solidFill>
            </a:endParaRPr>
          </a:p>
        </p:txBody>
      </p:sp>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1295" y="2147823"/>
            <a:ext cx="3056129" cy="4093428"/>
          </a:xfrm>
          <a:prstGeom prst="rect">
            <a:avLst/>
          </a:prstGeom>
        </p:spPr>
      </p:pic>
      <p:sp>
        <p:nvSpPr>
          <p:cNvPr id="3" name="2 Rectángulo"/>
          <p:cNvSpPr/>
          <p:nvPr/>
        </p:nvSpPr>
        <p:spPr>
          <a:xfrm>
            <a:off x="401125" y="1747713"/>
            <a:ext cx="4429292" cy="4493538"/>
          </a:xfrm>
          <a:prstGeom prst="rect">
            <a:avLst/>
          </a:prstGeom>
        </p:spPr>
        <p:txBody>
          <a:bodyPr wrap="square">
            <a:spAutoFit/>
          </a:bodyPr>
          <a:lstStyle/>
          <a:p>
            <a:pPr algn="just"/>
            <a:r>
              <a:rPr lang="es-CL" sz="2200" b="1" dirty="0"/>
              <a:t>Modelo-Vista-Controlador</a:t>
            </a:r>
            <a:r>
              <a:rPr lang="es-CL" sz="2200" dirty="0"/>
              <a:t> </a:t>
            </a:r>
            <a:r>
              <a:rPr lang="es-419" sz="2200" dirty="0" smtClean="0"/>
              <a:t>e</a:t>
            </a:r>
            <a:r>
              <a:rPr lang="es-CL" sz="2200" dirty="0" smtClean="0"/>
              <a:t>s </a:t>
            </a:r>
            <a:r>
              <a:rPr lang="es-CL" sz="2200" dirty="0"/>
              <a:t>un patrón de arquitectura de las aplicaciones </a:t>
            </a:r>
            <a:r>
              <a:rPr lang="es-CL" sz="2200" dirty="0" smtClean="0"/>
              <a:t>software</a:t>
            </a:r>
            <a:r>
              <a:rPr lang="es-419" sz="2200" dirty="0" smtClean="0"/>
              <a:t> que </a:t>
            </a:r>
            <a:r>
              <a:rPr lang="es-419" sz="2200" dirty="0"/>
              <a:t>s</a:t>
            </a:r>
            <a:r>
              <a:rPr lang="es-CL" sz="2200" dirty="0" smtClean="0"/>
              <a:t>epara </a:t>
            </a:r>
            <a:r>
              <a:rPr lang="es-CL" sz="2200" dirty="0"/>
              <a:t>la lógica de negocio de la interfaz de </a:t>
            </a:r>
            <a:r>
              <a:rPr lang="es-CL" sz="2200" dirty="0" smtClean="0"/>
              <a:t>usuario</a:t>
            </a:r>
            <a:r>
              <a:rPr lang="es-419" sz="2200" dirty="0" smtClean="0"/>
              <a:t>, ademas f</a:t>
            </a:r>
            <a:r>
              <a:rPr lang="es-CL" sz="2200" dirty="0" smtClean="0"/>
              <a:t>acilita </a:t>
            </a:r>
            <a:r>
              <a:rPr lang="es-CL" sz="2200" dirty="0"/>
              <a:t>la evolución por separado de ambos aspectos </a:t>
            </a:r>
            <a:r>
              <a:rPr lang="es-419" sz="2200" dirty="0" smtClean="0"/>
              <a:t>e</a:t>
            </a:r>
            <a:r>
              <a:rPr lang="es-CL" sz="2200" dirty="0" smtClean="0"/>
              <a:t> </a:t>
            </a:r>
            <a:r>
              <a:rPr lang="es-419" sz="2200" dirty="0" smtClean="0"/>
              <a:t>i</a:t>
            </a:r>
            <a:r>
              <a:rPr lang="es-CL" sz="2200" dirty="0" smtClean="0"/>
              <a:t>ncrementa </a:t>
            </a:r>
            <a:r>
              <a:rPr lang="es-419" sz="2200" dirty="0" smtClean="0"/>
              <a:t>la </a:t>
            </a:r>
            <a:r>
              <a:rPr lang="es-CL" sz="2200" dirty="0" smtClean="0"/>
              <a:t>reutilización </a:t>
            </a:r>
            <a:r>
              <a:rPr lang="es-CL" sz="2200" dirty="0"/>
              <a:t>y </a:t>
            </a:r>
            <a:r>
              <a:rPr lang="es-CL" sz="2200" dirty="0" smtClean="0"/>
              <a:t>flexibilidad</a:t>
            </a:r>
            <a:r>
              <a:rPr lang="es-419" sz="2200" dirty="0" smtClean="0"/>
              <a:t>.</a:t>
            </a:r>
          </a:p>
          <a:p>
            <a:pPr algn="just"/>
            <a:r>
              <a:rPr lang="es-CL" sz="2200" dirty="0"/>
              <a:t>Este patrón es uno de los más usados, en la actualidad se puede </a:t>
            </a:r>
            <a:r>
              <a:rPr lang="es-CL" sz="2200" dirty="0" smtClean="0"/>
              <a:t>encontrar</a:t>
            </a:r>
            <a:r>
              <a:rPr lang="es-419" sz="2200" dirty="0" smtClean="0"/>
              <a:t>,</a:t>
            </a:r>
            <a:r>
              <a:rPr lang="es-CL" sz="2200" dirty="0" smtClean="0"/>
              <a:t> </a:t>
            </a:r>
            <a:r>
              <a:rPr lang="es-CL" sz="2200" dirty="0"/>
              <a:t>tanto en </a:t>
            </a:r>
            <a:r>
              <a:rPr lang="es-CL" sz="2200" dirty="0" smtClean="0"/>
              <a:t>pequeños</a:t>
            </a:r>
            <a:r>
              <a:rPr lang="es-419" sz="2200" dirty="0" smtClean="0"/>
              <a:t> desarrollos,</a:t>
            </a:r>
            <a:r>
              <a:rPr lang="es-CL" sz="2200" dirty="0" smtClean="0"/>
              <a:t> </a:t>
            </a:r>
            <a:r>
              <a:rPr lang="es-CL" sz="2200" dirty="0"/>
              <a:t>como </a:t>
            </a:r>
            <a:r>
              <a:rPr lang="es-CL" sz="2200" dirty="0" smtClean="0"/>
              <a:t>en sistemas</a:t>
            </a:r>
            <a:r>
              <a:rPr lang="es-419" sz="2200" dirty="0" smtClean="0"/>
              <a:t> robustos.</a:t>
            </a:r>
            <a:endParaRPr lang="es-CL" sz="2200" dirty="0"/>
          </a:p>
        </p:txBody>
      </p:sp>
      <p:sp>
        <p:nvSpPr>
          <p:cNvPr id="6" name="5 CuadroTexto"/>
          <p:cNvSpPr txBox="1"/>
          <p:nvPr/>
        </p:nvSpPr>
        <p:spPr>
          <a:xfrm>
            <a:off x="580030" y="1250446"/>
            <a:ext cx="6918048" cy="461665"/>
          </a:xfrm>
          <a:prstGeom prst="rect">
            <a:avLst/>
          </a:prstGeom>
          <a:noFill/>
        </p:spPr>
        <p:txBody>
          <a:bodyPr wrap="none" rtlCol="0">
            <a:spAutoFit/>
          </a:bodyPr>
          <a:lstStyle/>
          <a:p>
            <a:r>
              <a:rPr lang="es-419" sz="2400" b="1" i="1" dirty="0" smtClean="0"/>
              <a:t>A continuación una descripción de los más utilizados:</a:t>
            </a:r>
            <a:endParaRPr lang="es-CL" sz="2400" b="1" i="1" dirty="0"/>
          </a:p>
        </p:txBody>
      </p:sp>
    </p:spTree>
    <p:extLst>
      <p:ext uri="{BB962C8B-B14F-4D97-AF65-F5344CB8AC3E}">
        <p14:creationId xmlns:p14="http://schemas.microsoft.com/office/powerpoint/2010/main" val="23877774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10"/>
          <p:cNvSpPr txBox="1"/>
          <p:nvPr/>
        </p:nvSpPr>
        <p:spPr>
          <a:xfrm>
            <a:off x="4080681" y="579441"/>
            <a:ext cx="4138644" cy="369332"/>
          </a:xfrm>
          <a:prstGeom prst="rect">
            <a:avLst/>
          </a:prstGeom>
          <a:noFill/>
        </p:spPr>
        <p:txBody>
          <a:bodyPr wrap="square" rtlCol="0">
            <a:spAutoFit/>
          </a:bodyPr>
          <a:lstStyle/>
          <a:p>
            <a:pPr algn="r"/>
            <a:r>
              <a:rPr lang="es-419" dirty="0" smtClean="0">
                <a:solidFill>
                  <a:srgbClr val="FFFFFF"/>
                </a:solidFill>
              </a:rPr>
              <a:t>Estilos y Patrones Arquitectonicos</a:t>
            </a:r>
            <a:endParaRPr lang="es-ES_tradnl" dirty="0">
              <a:solidFill>
                <a:srgbClr val="FFFFFF"/>
              </a:solidFill>
            </a:endParaRPr>
          </a:p>
        </p:txBody>
      </p:sp>
      <p:pic>
        <p:nvPicPr>
          <p:cNvPr id="6" name="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9167" y="3613145"/>
            <a:ext cx="3029804" cy="3029804"/>
          </a:xfrm>
          <a:prstGeom prst="rect">
            <a:avLst/>
          </a:prstGeom>
        </p:spPr>
      </p:pic>
      <p:pic>
        <p:nvPicPr>
          <p:cNvPr id="8" name="7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039" y="3977184"/>
            <a:ext cx="4594240" cy="3047322"/>
          </a:xfrm>
          <a:prstGeom prst="rect">
            <a:avLst/>
          </a:prstGeom>
        </p:spPr>
      </p:pic>
      <p:sp>
        <p:nvSpPr>
          <p:cNvPr id="5" name="Rectángulo 4"/>
          <p:cNvSpPr/>
          <p:nvPr/>
        </p:nvSpPr>
        <p:spPr>
          <a:xfrm>
            <a:off x="695739" y="1318829"/>
            <a:ext cx="8173232" cy="2354491"/>
          </a:xfrm>
          <a:prstGeom prst="rect">
            <a:avLst/>
          </a:prstGeom>
        </p:spPr>
        <p:txBody>
          <a:bodyPr wrap="square">
            <a:spAutoFit/>
          </a:bodyPr>
          <a:lstStyle/>
          <a:p>
            <a:pPr algn="just"/>
            <a:r>
              <a:rPr lang="es-CL" sz="2100" dirty="0"/>
              <a:t>La arquitectura orientada a servicios (SOA) es un marco de trabajo conceptual que permite a las organizaciones unir los objetivos de negocio con la infraestructura de TI integrando los datos y la lógica de negocio de sus sistemas separados. Desarrollada a final de los ´90, SOA establece un marco de trabajo para servicios de red o tareas comunes de negocios  para identificar el uno al otro y comunicarlo. (mayo 2007 , D. </a:t>
            </a:r>
            <a:r>
              <a:rPr lang="es-CL" sz="2100" dirty="0" err="1"/>
              <a:t>Marsili</a:t>
            </a:r>
            <a:r>
              <a:rPr lang="es-CL" sz="2100" dirty="0"/>
              <a:t>, de </a:t>
            </a:r>
            <a:r>
              <a:rPr lang="es-CL" sz="2100" dirty="0" err="1"/>
              <a:t>Sybase</a:t>
            </a:r>
            <a:r>
              <a:rPr lang="es-CL" sz="2100" dirty="0"/>
              <a:t>)</a:t>
            </a:r>
          </a:p>
        </p:txBody>
      </p:sp>
    </p:spTree>
    <p:extLst>
      <p:ext uri="{BB962C8B-B14F-4D97-AF65-F5344CB8AC3E}">
        <p14:creationId xmlns:p14="http://schemas.microsoft.com/office/powerpoint/2010/main" val="5999901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10"/>
          <p:cNvSpPr txBox="1"/>
          <p:nvPr/>
        </p:nvSpPr>
        <p:spPr>
          <a:xfrm>
            <a:off x="4080681" y="579441"/>
            <a:ext cx="4138644" cy="369332"/>
          </a:xfrm>
          <a:prstGeom prst="rect">
            <a:avLst/>
          </a:prstGeom>
          <a:noFill/>
        </p:spPr>
        <p:txBody>
          <a:bodyPr wrap="square" rtlCol="0">
            <a:spAutoFit/>
          </a:bodyPr>
          <a:lstStyle/>
          <a:p>
            <a:pPr algn="r"/>
            <a:r>
              <a:rPr lang="es-419" dirty="0" smtClean="0">
                <a:solidFill>
                  <a:srgbClr val="FFFFFF"/>
                </a:solidFill>
              </a:rPr>
              <a:t>Estilos y Patrones Arquitectonicos</a:t>
            </a:r>
            <a:endParaRPr lang="es-ES_tradnl" dirty="0">
              <a:solidFill>
                <a:srgbClr val="FFFFFF"/>
              </a:solidFill>
            </a:endParaRP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1058" y="3368223"/>
            <a:ext cx="4432350" cy="2977985"/>
          </a:xfrm>
          <a:prstGeom prst="rect">
            <a:avLst/>
          </a:prstGeom>
        </p:spPr>
      </p:pic>
      <p:sp>
        <p:nvSpPr>
          <p:cNvPr id="6" name="5 Rectángulo"/>
          <p:cNvSpPr/>
          <p:nvPr/>
        </p:nvSpPr>
        <p:spPr>
          <a:xfrm>
            <a:off x="634621" y="1296243"/>
            <a:ext cx="8004412" cy="1323439"/>
          </a:xfrm>
          <a:prstGeom prst="rect">
            <a:avLst/>
          </a:prstGeom>
        </p:spPr>
        <p:txBody>
          <a:bodyPr wrap="square">
            <a:spAutoFit/>
          </a:bodyPr>
          <a:lstStyle/>
          <a:p>
            <a:pPr algn="just"/>
            <a:r>
              <a:rPr lang="es-419" sz="2000" i="1" dirty="0" smtClean="0"/>
              <a:t>La </a:t>
            </a:r>
            <a:r>
              <a:rPr lang="es-CL" sz="2000" i="1" dirty="0" smtClean="0"/>
              <a:t>arquitectura </a:t>
            </a:r>
            <a:r>
              <a:rPr lang="es-CL" sz="2000" i="1" dirty="0"/>
              <a:t>de </a:t>
            </a:r>
            <a:r>
              <a:rPr lang="es-CL" sz="2000" b="1" i="1" dirty="0" smtClean="0"/>
              <a:t>microservicios</a:t>
            </a:r>
            <a:r>
              <a:rPr lang="es-419" sz="2000" b="1" i="1" dirty="0" smtClean="0"/>
              <a:t> </a:t>
            </a:r>
            <a:r>
              <a:rPr lang="es-CL" sz="2000" i="1" dirty="0" smtClean="0"/>
              <a:t> </a:t>
            </a:r>
            <a:r>
              <a:rPr lang="es-CL" sz="2000" i="1" dirty="0"/>
              <a:t>es un enfoque para desarrollar una aplicación </a:t>
            </a:r>
            <a:r>
              <a:rPr lang="es-419" sz="2000" i="1" dirty="0" smtClean="0"/>
              <a:t>de </a:t>
            </a:r>
            <a:r>
              <a:rPr lang="es-CL" sz="2000" i="1" dirty="0" smtClean="0"/>
              <a:t>software</a:t>
            </a:r>
            <a:r>
              <a:rPr lang="es-419" sz="2000" i="1" dirty="0" smtClean="0"/>
              <a:t>, </a:t>
            </a:r>
            <a:r>
              <a:rPr lang="es-CL" sz="2000" i="1" dirty="0" smtClean="0"/>
              <a:t>como </a:t>
            </a:r>
            <a:r>
              <a:rPr lang="es-CL" sz="2000" i="1" dirty="0"/>
              <a:t>una serie de pequeños servicios, cada uno ejecutándose de forma autónoma y comunicándose entre sí, por ejemplo, a través de peticiones HTTP a sus API.</a:t>
            </a:r>
          </a:p>
        </p:txBody>
      </p:sp>
      <p:sp>
        <p:nvSpPr>
          <p:cNvPr id="7" name="6 Rectángulo"/>
          <p:cNvSpPr/>
          <p:nvPr/>
        </p:nvSpPr>
        <p:spPr>
          <a:xfrm>
            <a:off x="634622" y="2698699"/>
            <a:ext cx="3787254" cy="3277820"/>
          </a:xfrm>
          <a:prstGeom prst="rect">
            <a:avLst/>
          </a:prstGeom>
        </p:spPr>
        <p:txBody>
          <a:bodyPr wrap="square">
            <a:spAutoFit/>
          </a:bodyPr>
          <a:lstStyle/>
          <a:p>
            <a:pPr algn="just"/>
            <a:r>
              <a:rPr lang="es-419" sz="2000" b="1" dirty="0" smtClean="0"/>
              <a:t>B</a:t>
            </a:r>
            <a:r>
              <a:rPr lang="es-CL" sz="2000" b="1" dirty="0" smtClean="0"/>
              <a:t>eneficios</a:t>
            </a:r>
            <a:r>
              <a:rPr lang="es-419" sz="2000" dirty="0" smtClean="0"/>
              <a:t>:</a:t>
            </a:r>
          </a:p>
          <a:p>
            <a:pPr algn="just"/>
            <a:endParaRPr lang="es-419" sz="1700" dirty="0" smtClean="0"/>
          </a:p>
          <a:p>
            <a:pPr marL="342900" indent="-342900" algn="just">
              <a:buFont typeface="Arial" panose="020B0604020202020204" pitchFamily="34" charset="0"/>
              <a:buChar char="•"/>
            </a:pPr>
            <a:r>
              <a:rPr lang="es-CL" sz="1700" dirty="0" smtClean="0"/>
              <a:t>Cada </a:t>
            </a:r>
            <a:r>
              <a:rPr lang="es-CL" sz="1700" dirty="0"/>
              <a:t>microservicio se puede desplegar de forma independiente: </a:t>
            </a:r>
            <a:r>
              <a:rPr lang="es-419" sz="1700" dirty="0" smtClean="0"/>
              <a:t>Por ejemplo, </a:t>
            </a:r>
            <a:r>
              <a:rPr lang="es-CL" sz="1700" dirty="0" smtClean="0"/>
              <a:t>un </a:t>
            </a:r>
            <a:r>
              <a:rPr lang="es-CL" sz="1700" dirty="0"/>
              <a:t>cambio en el módulo de </a:t>
            </a:r>
            <a:r>
              <a:rPr lang="es-419" sz="1700" dirty="0" smtClean="0"/>
              <a:t>pedidos</a:t>
            </a:r>
            <a:r>
              <a:rPr lang="es-CL" sz="1700" dirty="0" smtClean="0"/>
              <a:t>, </a:t>
            </a:r>
            <a:r>
              <a:rPr lang="es-CL" sz="1700" dirty="0"/>
              <a:t>no afectará a los demás, solo </a:t>
            </a:r>
            <a:r>
              <a:rPr lang="es-419" sz="1700" dirty="0" smtClean="0"/>
              <a:t>actualizando</a:t>
            </a:r>
            <a:r>
              <a:rPr lang="es-419" sz="1700" dirty="0"/>
              <a:t> </a:t>
            </a:r>
            <a:r>
              <a:rPr lang="es-CL" sz="1700" dirty="0" smtClean="0"/>
              <a:t>ese </a:t>
            </a:r>
            <a:r>
              <a:rPr lang="es-CL" sz="1700" dirty="0"/>
              <a:t>módulo.</a:t>
            </a:r>
          </a:p>
          <a:p>
            <a:pPr marL="342900" indent="-342900" algn="just">
              <a:buFont typeface="Arial" panose="020B0604020202020204" pitchFamily="34" charset="0"/>
              <a:buChar char="•"/>
            </a:pPr>
            <a:r>
              <a:rPr lang="es-CL" sz="1700" dirty="0" smtClean="0"/>
              <a:t>Es </a:t>
            </a:r>
            <a:r>
              <a:rPr lang="es-CL" sz="1700" dirty="0"/>
              <a:t>fácil de entender, ya que la lógica de negocio está bien separada.</a:t>
            </a:r>
          </a:p>
          <a:p>
            <a:pPr marL="342900" indent="-342900" algn="just">
              <a:buFont typeface="Arial" panose="020B0604020202020204" pitchFamily="34" charset="0"/>
              <a:buChar char="•"/>
            </a:pPr>
            <a:r>
              <a:rPr lang="es-CL" sz="1700" dirty="0" smtClean="0"/>
              <a:t>Facilita </a:t>
            </a:r>
            <a:r>
              <a:rPr lang="es-CL" sz="1700" dirty="0"/>
              <a:t>la gestión de equipos multifuncionales y autónomos.</a:t>
            </a:r>
            <a:r>
              <a:rPr lang="es-419" sz="1700" dirty="0" smtClean="0"/>
              <a:t>    </a:t>
            </a:r>
          </a:p>
        </p:txBody>
      </p:sp>
    </p:spTree>
    <p:extLst>
      <p:ext uri="{BB962C8B-B14F-4D97-AF65-F5344CB8AC3E}">
        <p14:creationId xmlns:p14="http://schemas.microsoft.com/office/powerpoint/2010/main" val="27169198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532262" y="1280575"/>
            <a:ext cx="8079473" cy="4401205"/>
          </a:xfrm>
          <a:prstGeom prst="rect">
            <a:avLst/>
          </a:prstGeom>
        </p:spPr>
        <p:txBody>
          <a:bodyPr wrap="square">
            <a:spAutoFit/>
          </a:bodyPr>
          <a:lstStyle/>
          <a:p>
            <a:pPr algn="just"/>
            <a:r>
              <a:rPr lang="es-419" sz="2000" b="1" i="1" dirty="0" smtClean="0"/>
              <a:t>Bibliografía</a:t>
            </a:r>
          </a:p>
          <a:p>
            <a:pPr marL="342900" indent="-342900" algn="just">
              <a:buFont typeface="Wingdings" panose="05000000000000000000" pitchFamily="2" charset="2"/>
              <a:buChar char="ü"/>
            </a:pPr>
            <a:endParaRPr lang="es-419" sz="2000" i="1" dirty="0"/>
          </a:p>
          <a:p>
            <a:pPr marL="342900" indent="-342900" algn="just">
              <a:buFont typeface="Wingdings" panose="05000000000000000000" pitchFamily="2" charset="2"/>
              <a:buChar char="ü"/>
            </a:pPr>
            <a:r>
              <a:rPr lang="es-CL" sz="2000" i="1" dirty="0" smtClean="0"/>
              <a:t>Pressman</a:t>
            </a:r>
            <a:r>
              <a:rPr lang="es-CL" sz="2000" i="1" dirty="0"/>
              <a:t>, Roger S. 2006,</a:t>
            </a:r>
            <a:r>
              <a:rPr lang="es-419" sz="2000" i="1" dirty="0"/>
              <a:t> </a:t>
            </a:r>
            <a:r>
              <a:rPr lang="es-CL" sz="2000" b="1" i="1" dirty="0"/>
              <a:t>“Ingeniería del Software: Un enfoque práctico”</a:t>
            </a:r>
            <a:r>
              <a:rPr lang="es-CL" sz="2000" i="1" dirty="0"/>
              <a:t>, </a:t>
            </a:r>
            <a:r>
              <a:rPr lang="es-419" sz="2000" i="1" dirty="0"/>
              <a:t> </a:t>
            </a:r>
            <a:r>
              <a:rPr lang="es-CL" sz="2000" i="1" dirty="0" smtClean="0"/>
              <a:t>Se</a:t>
            </a:r>
            <a:r>
              <a:rPr lang="es-419" sz="2000" i="1" dirty="0" smtClean="0"/>
              <a:t>ptima</a:t>
            </a:r>
            <a:r>
              <a:rPr lang="es-CL" sz="2000" i="1" dirty="0" smtClean="0"/>
              <a:t> </a:t>
            </a:r>
            <a:r>
              <a:rPr lang="es-CL" sz="2000" i="1" dirty="0"/>
              <a:t>edición, </a:t>
            </a:r>
            <a:r>
              <a:rPr lang="es-CL" sz="2000" i="1" dirty="0" smtClean="0"/>
              <a:t>México</a:t>
            </a:r>
            <a:r>
              <a:rPr lang="es-419" sz="2000" i="1" dirty="0" smtClean="0"/>
              <a:t> </a:t>
            </a:r>
            <a:r>
              <a:rPr lang="es-CL" sz="2000" i="1" dirty="0" smtClean="0"/>
              <a:t>DF</a:t>
            </a:r>
            <a:r>
              <a:rPr lang="es-CL" sz="2000" i="1" dirty="0"/>
              <a:t>, Editorial McGraw Hill.</a:t>
            </a:r>
            <a:endParaRPr lang="es-419" sz="2000" i="1" dirty="0"/>
          </a:p>
          <a:p>
            <a:pPr marL="342900" indent="-342900" algn="just">
              <a:buFont typeface="Wingdings" panose="05000000000000000000" pitchFamily="2" charset="2"/>
              <a:buChar char="ü"/>
            </a:pPr>
            <a:endParaRPr lang="es-419" sz="2000" i="1" dirty="0"/>
          </a:p>
          <a:p>
            <a:pPr marL="342900" indent="-342900" algn="just">
              <a:buFont typeface="Wingdings" panose="05000000000000000000" pitchFamily="2" charset="2"/>
              <a:buChar char="ü"/>
            </a:pPr>
            <a:r>
              <a:rPr lang="es-CL" sz="2000" i="1" dirty="0" smtClean="0"/>
              <a:t>Len </a:t>
            </a:r>
            <a:r>
              <a:rPr lang="es-CL" sz="2000" i="1" dirty="0"/>
              <a:t>BASS, Paul CLEMENTS, y Rick </a:t>
            </a:r>
            <a:r>
              <a:rPr lang="es-CL" sz="2000" i="1" dirty="0" smtClean="0"/>
              <a:t>KAZMAN.</a:t>
            </a:r>
            <a:r>
              <a:rPr lang="es-419" sz="2000" i="1" dirty="0" smtClean="0"/>
              <a:t> </a:t>
            </a:r>
            <a:r>
              <a:rPr lang="es-CL" sz="2000" b="1" i="1" dirty="0" smtClean="0"/>
              <a:t>Software </a:t>
            </a:r>
            <a:r>
              <a:rPr lang="es-CL" sz="2000" b="1" i="1" dirty="0"/>
              <a:t>Architecture </a:t>
            </a:r>
            <a:r>
              <a:rPr lang="es-CL" sz="2000" b="1" i="1" dirty="0" smtClean="0"/>
              <a:t>in</a:t>
            </a:r>
            <a:r>
              <a:rPr lang="es-419" sz="2000" b="1" i="1" dirty="0"/>
              <a:t> </a:t>
            </a:r>
            <a:r>
              <a:rPr lang="es-CL" sz="2000" b="1" i="1" dirty="0" smtClean="0"/>
              <a:t>Practice</a:t>
            </a:r>
            <a:r>
              <a:rPr lang="es-CL" sz="2000" i="1" dirty="0" smtClean="0"/>
              <a:t>.</a:t>
            </a:r>
            <a:r>
              <a:rPr lang="es-419" sz="2000" i="1" dirty="0" smtClean="0"/>
              <a:t>  </a:t>
            </a:r>
            <a:r>
              <a:rPr lang="es-CL" sz="2000" i="1" dirty="0" smtClean="0"/>
              <a:t>Addison-Wesley,</a:t>
            </a:r>
            <a:r>
              <a:rPr lang="es-419" sz="2000" i="1" dirty="0" smtClean="0"/>
              <a:t> </a:t>
            </a:r>
            <a:r>
              <a:rPr lang="es-CL" sz="2000" i="1" dirty="0" smtClean="0"/>
              <a:t>Second </a:t>
            </a:r>
            <a:r>
              <a:rPr lang="es-CL" sz="2000" i="1" dirty="0"/>
              <a:t>Edition, 2006</a:t>
            </a:r>
            <a:r>
              <a:rPr lang="es-CL" sz="2000" i="1" dirty="0" smtClean="0"/>
              <a:t>.</a:t>
            </a:r>
            <a:endParaRPr lang="es-419" sz="2000" i="1" dirty="0" smtClean="0"/>
          </a:p>
          <a:p>
            <a:pPr marL="342900" indent="-342900" algn="just">
              <a:buFont typeface="Wingdings" panose="05000000000000000000" pitchFamily="2" charset="2"/>
              <a:buChar char="ü"/>
            </a:pPr>
            <a:endParaRPr lang="es-CL" sz="2000" i="1" dirty="0"/>
          </a:p>
          <a:p>
            <a:pPr marL="342900" indent="-342900" algn="just">
              <a:buFont typeface="Wingdings" panose="05000000000000000000" pitchFamily="2" charset="2"/>
              <a:buChar char="ü"/>
            </a:pPr>
            <a:r>
              <a:rPr lang="en-US" sz="2000" i="1" dirty="0" smtClean="0"/>
              <a:t>Rozanski </a:t>
            </a:r>
            <a:r>
              <a:rPr lang="en-US" sz="2000" i="1" dirty="0"/>
              <a:t>N, Woods E. </a:t>
            </a:r>
            <a:r>
              <a:rPr lang="en-US" sz="2000" b="1" i="1" dirty="0"/>
              <a:t>“Software </a:t>
            </a:r>
            <a:r>
              <a:rPr lang="en-US" sz="2000" b="1" i="1" dirty="0" smtClean="0"/>
              <a:t>Systems</a:t>
            </a:r>
            <a:r>
              <a:rPr lang="es-419" sz="2000" b="1" i="1" dirty="0" smtClean="0"/>
              <a:t> </a:t>
            </a:r>
            <a:r>
              <a:rPr lang="es-CL" sz="2000" b="1" i="1" dirty="0" smtClean="0"/>
              <a:t>Architecture</a:t>
            </a:r>
            <a:r>
              <a:rPr lang="es-CL" sz="2000" b="1" i="1" dirty="0"/>
              <a:t>” </a:t>
            </a:r>
            <a:r>
              <a:rPr lang="es-CL" sz="2000" i="1" dirty="0"/>
              <a:t>Addison-Wesley. </a:t>
            </a:r>
            <a:r>
              <a:rPr lang="es-CL" sz="2000" i="1" dirty="0" smtClean="0"/>
              <a:t>2005</a:t>
            </a:r>
            <a:r>
              <a:rPr lang="es-419" sz="2000" i="1" dirty="0" smtClean="0"/>
              <a:t> </a:t>
            </a:r>
          </a:p>
          <a:p>
            <a:pPr marL="342900" indent="-342900" algn="just">
              <a:buFont typeface="Wingdings" panose="05000000000000000000" pitchFamily="2" charset="2"/>
              <a:buChar char="ü"/>
            </a:pPr>
            <a:endParaRPr lang="es-419" sz="2000" i="1" dirty="0" smtClean="0"/>
          </a:p>
          <a:p>
            <a:pPr marL="342900" indent="-342900" algn="just">
              <a:buFont typeface="Wingdings" panose="05000000000000000000" pitchFamily="2" charset="2"/>
              <a:buChar char="ü"/>
            </a:pPr>
            <a:r>
              <a:rPr lang="fr-FR" sz="2000" i="1" dirty="0"/>
              <a:t>Diego Marsili </a:t>
            </a:r>
            <a:r>
              <a:rPr lang="es-419" sz="2000" i="1" dirty="0"/>
              <a:t>:</a:t>
            </a:r>
            <a:r>
              <a:rPr lang="fr-FR" sz="2000" i="1" dirty="0" smtClean="0"/>
              <a:t> </a:t>
            </a:r>
            <a:r>
              <a:rPr lang="fr-FR" sz="2000" i="1" dirty="0"/>
              <a:t>Technical Pre-Sales Manager de </a:t>
            </a:r>
            <a:r>
              <a:rPr lang="fr-FR" sz="2000" i="1" dirty="0" smtClean="0"/>
              <a:t>Sybase</a:t>
            </a:r>
            <a:endParaRPr lang="es-419" sz="2000" i="1" dirty="0" smtClean="0"/>
          </a:p>
          <a:p>
            <a:pPr marL="342900" indent="-342900" algn="just">
              <a:buFont typeface="Wingdings" panose="05000000000000000000" pitchFamily="2" charset="2"/>
              <a:buChar char="ü"/>
            </a:pPr>
            <a:endParaRPr lang="es-419" sz="2000" i="1" dirty="0"/>
          </a:p>
          <a:p>
            <a:pPr marL="342900" indent="-342900" algn="just">
              <a:buFont typeface="Wingdings" panose="05000000000000000000" pitchFamily="2" charset="2"/>
              <a:buChar char="ü"/>
            </a:pPr>
            <a:r>
              <a:rPr lang="es-419" sz="2000" i="1" dirty="0" smtClean="0"/>
              <a:t>Eclipse: </a:t>
            </a:r>
            <a:r>
              <a:rPr lang="es-CL" sz="2000" i="1" dirty="0" smtClean="0"/>
              <a:t>https</a:t>
            </a:r>
            <a:r>
              <a:rPr lang="es-CL" sz="2000" i="1" dirty="0"/>
              <a:t>://www.eclipse.org/soa/</a:t>
            </a:r>
          </a:p>
        </p:txBody>
      </p:sp>
      <p:sp>
        <p:nvSpPr>
          <p:cNvPr id="4" name="CuadroTexto 10"/>
          <p:cNvSpPr txBox="1"/>
          <p:nvPr/>
        </p:nvSpPr>
        <p:spPr>
          <a:xfrm>
            <a:off x="4080681" y="579441"/>
            <a:ext cx="4138644" cy="369332"/>
          </a:xfrm>
          <a:prstGeom prst="rect">
            <a:avLst/>
          </a:prstGeom>
          <a:noFill/>
        </p:spPr>
        <p:txBody>
          <a:bodyPr wrap="square" rtlCol="0">
            <a:spAutoFit/>
          </a:bodyPr>
          <a:lstStyle/>
          <a:p>
            <a:pPr algn="r"/>
            <a:r>
              <a:rPr lang="es-419" dirty="0" smtClean="0">
                <a:solidFill>
                  <a:srgbClr val="FFFFFF"/>
                </a:solidFill>
              </a:rPr>
              <a:t>Estilos y Patrones Arquitectonicos</a:t>
            </a:r>
            <a:endParaRPr lang="es-ES_tradnl" dirty="0">
              <a:solidFill>
                <a:srgbClr val="FFFFFF"/>
              </a:solidFill>
            </a:endParaRPr>
          </a:p>
        </p:txBody>
      </p:sp>
    </p:spTree>
    <p:extLst>
      <p:ext uri="{BB962C8B-B14F-4D97-AF65-F5344CB8AC3E}">
        <p14:creationId xmlns:p14="http://schemas.microsoft.com/office/powerpoint/2010/main" val="7818671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73904" y="3306633"/>
            <a:ext cx="3207613" cy="954107"/>
          </a:xfrm>
          <a:prstGeom prst="rect">
            <a:avLst/>
          </a:prstGeom>
        </p:spPr>
        <p:txBody>
          <a:bodyPr wrap="square">
            <a:spAutoFit/>
          </a:bodyPr>
          <a:lstStyle/>
          <a:p>
            <a:pPr algn="ctr"/>
            <a:r>
              <a:rPr lang="es-419" sz="2800" b="1" dirty="0">
                <a:solidFill>
                  <a:schemeClr val="bg1"/>
                </a:solidFill>
                <a:latin typeface="Candara"/>
                <a:cs typeface="Candara"/>
              </a:rPr>
              <a:t>Estilos y Patrones Arquitectonicos</a:t>
            </a:r>
            <a:endParaRPr lang="es-ES_tradnl" sz="2800" b="1" dirty="0">
              <a:solidFill>
                <a:schemeClr val="bg1"/>
              </a:solidFill>
              <a:latin typeface="Candara"/>
              <a:cs typeface="Candara"/>
            </a:endParaRPr>
          </a:p>
        </p:txBody>
      </p:sp>
      <p:sp>
        <p:nvSpPr>
          <p:cNvPr id="3" name="2 Rectángulo"/>
          <p:cNvSpPr/>
          <p:nvPr/>
        </p:nvSpPr>
        <p:spPr>
          <a:xfrm>
            <a:off x="272901" y="599988"/>
            <a:ext cx="4176267" cy="830997"/>
          </a:xfrm>
          <a:prstGeom prst="rect">
            <a:avLst/>
          </a:prstGeom>
        </p:spPr>
        <p:txBody>
          <a:bodyPr wrap="square">
            <a:spAutoFit/>
          </a:bodyPr>
          <a:lstStyle/>
          <a:p>
            <a:pPr algn="ctr"/>
            <a:r>
              <a:rPr lang="es-419" sz="2400" dirty="0" smtClean="0">
                <a:solidFill>
                  <a:schemeClr val="bg1"/>
                </a:solidFill>
                <a:latin typeface="Candara" charset="0"/>
                <a:ea typeface="Candara" charset="0"/>
                <a:cs typeface="Candara" charset="0"/>
              </a:rPr>
              <a:t>Conociendo los Patrones Arquitectonicos</a:t>
            </a:r>
            <a:endParaRPr lang="es-CL" sz="2400" dirty="0">
              <a:solidFill>
                <a:schemeClr val="bg1"/>
              </a:solidFill>
              <a:latin typeface="Candara" charset="0"/>
              <a:ea typeface="Candara" charset="0"/>
              <a:cs typeface="Candara"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4080681" y="579441"/>
            <a:ext cx="4138644" cy="369332"/>
          </a:xfrm>
          <a:prstGeom prst="rect">
            <a:avLst/>
          </a:prstGeom>
          <a:noFill/>
        </p:spPr>
        <p:txBody>
          <a:bodyPr wrap="square" rtlCol="0">
            <a:spAutoFit/>
          </a:bodyPr>
          <a:lstStyle/>
          <a:p>
            <a:pPr algn="r"/>
            <a:r>
              <a:rPr lang="es-419" dirty="0" smtClean="0">
                <a:solidFill>
                  <a:srgbClr val="FFFFFF"/>
                </a:solidFill>
              </a:rPr>
              <a:t>Estilos y Patrones Arquitectonicos</a:t>
            </a:r>
            <a:endParaRPr lang="es-ES_tradnl" dirty="0">
              <a:solidFill>
                <a:srgbClr val="FFFFFF"/>
              </a:solidFill>
            </a:endParaRP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306" y="1956757"/>
            <a:ext cx="8032699" cy="4061916"/>
          </a:xfrm>
          <a:prstGeom prst="rect">
            <a:avLst/>
          </a:prstGeom>
        </p:spPr>
      </p:pic>
      <p:sp>
        <p:nvSpPr>
          <p:cNvPr id="4" name="3 CuadroTexto"/>
          <p:cNvSpPr txBox="1"/>
          <p:nvPr/>
        </p:nvSpPr>
        <p:spPr>
          <a:xfrm>
            <a:off x="596306" y="1330235"/>
            <a:ext cx="4942059" cy="400110"/>
          </a:xfrm>
          <a:prstGeom prst="rect">
            <a:avLst/>
          </a:prstGeom>
          <a:noFill/>
        </p:spPr>
        <p:txBody>
          <a:bodyPr wrap="none" rtlCol="0">
            <a:spAutoFit/>
          </a:bodyPr>
          <a:lstStyle/>
          <a:p>
            <a:r>
              <a:rPr lang="es-419" sz="2000" i="1" dirty="0" smtClean="0"/>
              <a:t>Estilos Arquitectónicos de portadas de Iglesias</a:t>
            </a:r>
            <a:endParaRPr lang="es-CL" sz="2000" i="1" dirty="0"/>
          </a:p>
        </p:txBody>
      </p:sp>
    </p:spTree>
    <p:extLst>
      <p:ext uri="{BB962C8B-B14F-4D97-AF65-F5344CB8AC3E}">
        <p14:creationId xmlns:p14="http://schemas.microsoft.com/office/powerpoint/2010/main" val="29860605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80681" y="579441"/>
            <a:ext cx="4138644" cy="369332"/>
          </a:xfrm>
          <a:prstGeom prst="rect">
            <a:avLst/>
          </a:prstGeom>
          <a:noFill/>
        </p:spPr>
        <p:txBody>
          <a:bodyPr wrap="square" rtlCol="0">
            <a:spAutoFit/>
          </a:bodyPr>
          <a:lstStyle/>
          <a:p>
            <a:pPr algn="r"/>
            <a:r>
              <a:rPr lang="es-419" dirty="0" smtClean="0">
                <a:solidFill>
                  <a:srgbClr val="FFFFFF"/>
                </a:solidFill>
              </a:rPr>
              <a:t>Estilos y Patrones Arquitectonicos</a:t>
            </a:r>
            <a:endParaRPr lang="es-ES_tradnl" dirty="0">
              <a:solidFill>
                <a:srgbClr val="FFFFFF"/>
              </a:solidFill>
            </a:endParaRPr>
          </a:p>
        </p:txBody>
      </p:sp>
      <p:sp>
        <p:nvSpPr>
          <p:cNvPr id="2" name="1 Rectángulo"/>
          <p:cNvSpPr/>
          <p:nvPr/>
        </p:nvSpPr>
        <p:spPr>
          <a:xfrm>
            <a:off x="564751" y="2102857"/>
            <a:ext cx="8115015" cy="2554545"/>
          </a:xfrm>
          <a:prstGeom prst="rect">
            <a:avLst/>
          </a:prstGeom>
        </p:spPr>
        <p:txBody>
          <a:bodyPr wrap="square">
            <a:spAutoFit/>
          </a:bodyPr>
          <a:lstStyle/>
          <a:p>
            <a:pPr algn="just"/>
            <a:r>
              <a:rPr lang="es-CL" sz="2000" b="1" i="1" dirty="0"/>
              <a:t>“Los patrones de diseño son el esqueleto de las soluciones a problemas comunes en el desarrollo de software.”</a:t>
            </a:r>
          </a:p>
          <a:p>
            <a:pPr algn="just"/>
            <a:endParaRPr lang="es-CL" sz="2000" i="1" dirty="0"/>
          </a:p>
          <a:p>
            <a:pPr algn="just"/>
            <a:r>
              <a:rPr lang="es-CL" sz="2000" i="1" dirty="0"/>
              <a:t>En otras palabras, brindan una solución ya probada y documentada a problemas de desarrollo de software que están sujetos a contextos similares. Debemos tener presente los siguientes elementos de un patrón: su nombre, el problema (cuando aplicar un patrón), la solución (descripción abstracta del problema) y las consecuencias (costos y beneficios).</a:t>
            </a:r>
          </a:p>
        </p:txBody>
      </p:sp>
      <p:sp>
        <p:nvSpPr>
          <p:cNvPr id="3" name="2 Rectángulo"/>
          <p:cNvSpPr/>
          <p:nvPr/>
        </p:nvSpPr>
        <p:spPr>
          <a:xfrm>
            <a:off x="564751" y="1260789"/>
            <a:ext cx="3971728" cy="461665"/>
          </a:xfrm>
          <a:prstGeom prst="rect">
            <a:avLst/>
          </a:prstGeom>
        </p:spPr>
        <p:txBody>
          <a:bodyPr wrap="none">
            <a:spAutoFit/>
          </a:bodyPr>
          <a:lstStyle/>
          <a:p>
            <a:r>
              <a:rPr lang="es-CL" sz="2400" b="1" i="1" dirty="0"/>
              <a:t>¿Qué es un Patrón de Diseño?</a:t>
            </a:r>
          </a:p>
        </p:txBody>
      </p:sp>
    </p:spTree>
    <p:extLst>
      <p:ext uri="{BB962C8B-B14F-4D97-AF65-F5344CB8AC3E}">
        <p14:creationId xmlns:p14="http://schemas.microsoft.com/office/powerpoint/2010/main" val="14622262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080681" y="579441"/>
            <a:ext cx="4138644" cy="369332"/>
          </a:xfrm>
          <a:prstGeom prst="rect">
            <a:avLst/>
          </a:prstGeom>
          <a:noFill/>
        </p:spPr>
        <p:txBody>
          <a:bodyPr wrap="square" rtlCol="0">
            <a:spAutoFit/>
          </a:bodyPr>
          <a:lstStyle/>
          <a:p>
            <a:pPr algn="r"/>
            <a:r>
              <a:rPr lang="es-419" dirty="0" smtClean="0">
                <a:solidFill>
                  <a:srgbClr val="FFFFFF"/>
                </a:solidFill>
              </a:rPr>
              <a:t>Estilos y Patrones Arquitectonicos</a:t>
            </a:r>
            <a:endParaRPr lang="es-ES_tradnl" dirty="0">
              <a:solidFill>
                <a:srgbClr val="FFFFFF"/>
              </a:solidFill>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 y="1432560"/>
            <a:ext cx="5966460" cy="1729409"/>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2310" y="3740592"/>
            <a:ext cx="5372100" cy="2400300"/>
          </a:xfrm>
          <a:prstGeom prst="rect">
            <a:avLst/>
          </a:prstGeom>
        </p:spPr>
      </p:pic>
    </p:spTree>
    <p:extLst>
      <p:ext uri="{BB962C8B-B14F-4D97-AF65-F5344CB8AC3E}">
        <p14:creationId xmlns:p14="http://schemas.microsoft.com/office/powerpoint/2010/main" val="7661547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080681" y="579441"/>
            <a:ext cx="4138644" cy="369332"/>
          </a:xfrm>
          <a:prstGeom prst="rect">
            <a:avLst/>
          </a:prstGeom>
          <a:noFill/>
        </p:spPr>
        <p:txBody>
          <a:bodyPr wrap="square" rtlCol="0">
            <a:spAutoFit/>
          </a:bodyPr>
          <a:lstStyle/>
          <a:p>
            <a:pPr algn="r"/>
            <a:r>
              <a:rPr lang="es-419" dirty="0" smtClean="0">
                <a:solidFill>
                  <a:srgbClr val="FFFFFF"/>
                </a:solidFill>
              </a:rPr>
              <a:t>Estilos y Patrones Arquitectonicos</a:t>
            </a:r>
            <a:endParaRPr lang="es-ES_tradnl" dirty="0">
              <a:solidFill>
                <a:srgbClr val="FFFFFF"/>
              </a:solidFill>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968" y="1374457"/>
            <a:ext cx="8367938" cy="4233863"/>
          </a:xfrm>
          <a:prstGeom prst="rect">
            <a:avLst/>
          </a:prstGeom>
        </p:spPr>
      </p:pic>
    </p:spTree>
    <p:extLst>
      <p:ext uri="{BB962C8B-B14F-4D97-AF65-F5344CB8AC3E}">
        <p14:creationId xmlns:p14="http://schemas.microsoft.com/office/powerpoint/2010/main" val="37474352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4080681" y="579441"/>
            <a:ext cx="4138644" cy="369332"/>
          </a:xfrm>
          <a:prstGeom prst="rect">
            <a:avLst/>
          </a:prstGeom>
          <a:noFill/>
        </p:spPr>
        <p:txBody>
          <a:bodyPr wrap="square" rtlCol="0">
            <a:spAutoFit/>
          </a:bodyPr>
          <a:lstStyle/>
          <a:p>
            <a:pPr algn="r"/>
            <a:r>
              <a:rPr lang="es-419" dirty="0" smtClean="0">
                <a:solidFill>
                  <a:srgbClr val="FFFFFF"/>
                </a:solidFill>
              </a:rPr>
              <a:t>Estilos y Patrones Arquitectonicos</a:t>
            </a:r>
            <a:endParaRPr lang="es-ES_tradnl" dirty="0">
              <a:solidFill>
                <a:srgbClr val="FFFFFF"/>
              </a:solidFill>
            </a:endParaRPr>
          </a:p>
        </p:txBody>
      </p:sp>
      <p:sp>
        <p:nvSpPr>
          <p:cNvPr id="4" name="3 CuadroTexto"/>
          <p:cNvSpPr txBox="1"/>
          <p:nvPr/>
        </p:nvSpPr>
        <p:spPr>
          <a:xfrm>
            <a:off x="576620" y="1259946"/>
            <a:ext cx="8120418" cy="4878259"/>
          </a:xfrm>
          <a:prstGeom prst="rect">
            <a:avLst/>
          </a:prstGeom>
          <a:noFill/>
        </p:spPr>
        <p:txBody>
          <a:bodyPr wrap="square" rtlCol="0">
            <a:spAutoFit/>
          </a:bodyPr>
          <a:lstStyle/>
          <a:p>
            <a:pPr algn="just"/>
            <a:r>
              <a:rPr lang="es-419" sz="2400" dirty="0"/>
              <a:t>Un</a:t>
            </a:r>
            <a:r>
              <a:rPr lang="es-CL" sz="2400" dirty="0"/>
              <a:t> </a:t>
            </a:r>
            <a:r>
              <a:rPr lang="es-CL" sz="2400" b="1" dirty="0"/>
              <a:t>estilo arquitectónico </a:t>
            </a:r>
            <a:r>
              <a:rPr lang="es-CL" sz="2400" dirty="0"/>
              <a:t>describe una categoría del sistema que contiene: </a:t>
            </a:r>
            <a:endParaRPr lang="es-419" sz="2400" dirty="0" smtClean="0"/>
          </a:p>
          <a:p>
            <a:pPr algn="just"/>
            <a:endParaRPr lang="es-CL" sz="1200" dirty="0"/>
          </a:p>
          <a:p>
            <a:pPr algn="just"/>
            <a:endParaRPr lang="es-419" sz="1100" dirty="0" smtClean="0"/>
          </a:p>
          <a:p>
            <a:pPr marL="342900" indent="-342900" algn="just">
              <a:buFont typeface="Wingdings" panose="05000000000000000000" pitchFamily="2" charset="2"/>
              <a:buChar char="ü"/>
            </a:pPr>
            <a:r>
              <a:rPr lang="es-419" sz="2400" dirty="0" smtClean="0"/>
              <a:t>Los</a:t>
            </a:r>
            <a:r>
              <a:rPr lang="es-CL" sz="2400" dirty="0" smtClean="0"/>
              <a:t> componentes</a:t>
            </a:r>
            <a:r>
              <a:rPr lang="es-419" sz="2400" dirty="0" smtClean="0"/>
              <a:t> incluyendo </a:t>
            </a:r>
            <a:r>
              <a:rPr lang="es-CL" sz="2400" dirty="0" smtClean="0"/>
              <a:t>sus </a:t>
            </a:r>
            <a:r>
              <a:rPr lang="es-CL" sz="2400" dirty="0" smtClean="0"/>
              <a:t>responsabilidades</a:t>
            </a:r>
            <a:endParaRPr lang="es-419" sz="2400" dirty="0" smtClean="0"/>
          </a:p>
          <a:p>
            <a:pPr marL="342900" indent="-342900" algn="just">
              <a:buFont typeface="Wingdings" panose="05000000000000000000" pitchFamily="2" charset="2"/>
              <a:buChar char="ü"/>
            </a:pPr>
            <a:endParaRPr lang="es-419" sz="1200" dirty="0" smtClean="0"/>
          </a:p>
          <a:p>
            <a:pPr marL="342900" indent="-342900" algn="just">
              <a:buFont typeface="Wingdings" panose="05000000000000000000" pitchFamily="2" charset="2"/>
              <a:buChar char="ü"/>
            </a:pPr>
            <a:r>
              <a:rPr lang="es-419" sz="2400" dirty="0" smtClean="0"/>
              <a:t>Un </a:t>
            </a:r>
            <a:r>
              <a:rPr lang="es-419" sz="2400" dirty="0" smtClean="0"/>
              <a:t>conjunto </a:t>
            </a:r>
            <a:r>
              <a:rPr lang="es-CL" sz="2400" dirty="0" smtClean="0"/>
              <a:t>de </a:t>
            </a:r>
            <a:r>
              <a:rPr lang="es-CL" sz="2400" dirty="0"/>
              <a:t>conectores entre </a:t>
            </a:r>
            <a:r>
              <a:rPr lang="es-CL" sz="2400" dirty="0" smtClean="0"/>
              <a:t>componentes</a:t>
            </a:r>
            <a:r>
              <a:rPr lang="es-419" sz="2400" dirty="0" smtClean="0"/>
              <a:t> </a:t>
            </a:r>
            <a:r>
              <a:rPr lang="es-CL" sz="2400" dirty="0" smtClean="0"/>
              <a:t>(comunicación</a:t>
            </a:r>
            <a:r>
              <a:rPr lang="es-CL" sz="2400" dirty="0"/>
              <a:t>, coordinación, cooperación, </a:t>
            </a:r>
            <a:r>
              <a:rPr lang="es-CL" sz="2400" dirty="0" smtClean="0"/>
              <a:t>etc</a:t>
            </a:r>
            <a:r>
              <a:rPr lang="es-419" sz="2400" dirty="0" smtClean="0"/>
              <a:t>.</a:t>
            </a:r>
            <a:r>
              <a:rPr lang="es-CL" sz="2400" dirty="0" smtClean="0"/>
              <a:t>)</a:t>
            </a:r>
            <a:endParaRPr lang="es-419" sz="2400" dirty="0" smtClean="0"/>
          </a:p>
          <a:p>
            <a:pPr marL="342900" indent="-342900" algn="just">
              <a:buFont typeface="Wingdings" panose="05000000000000000000" pitchFamily="2" charset="2"/>
              <a:buChar char="ü"/>
            </a:pPr>
            <a:endParaRPr lang="es-419" sz="1200" dirty="0" smtClean="0"/>
          </a:p>
          <a:p>
            <a:pPr marL="342900" indent="-342900" algn="just">
              <a:buFont typeface="Wingdings" panose="05000000000000000000" pitchFamily="2" charset="2"/>
              <a:buChar char="ü"/>
            </a:pPr>
            <a:r>
              <a:rPr lang="es-CL" sz="2400" dirty="0"/>
              <a:t>Restricciones que definen cómo se integran </a:t>
            </a:r>
            <a:r>
              <a:rPr lang="es-CL" sz="2400" dirty="0" smtClean="0"/>
              <a:t>los</a:t>
            </a:r>
            <a:r>
              <a:rPr lang="es-419" sz="2400" dirty="0" smtClean="0"/>
              <a:t> </a:t>
            </a:r>
            <a:r>
              <a:rPr lang="es-CL" sz="2400" dirty="0" smtClean="0"/>
              <a:t>componentes </a:t>
            </a:r>
            <a:r>
              <a:rPr lang="es-CL" sz="2400" dirty="0"/>
              <a:t>para formar el </a:t>
            </a:r>
            <a:r>
              <a:rPr lang="es-CL" sz="2400" dirty="0" smtClean="0"/>
              <a:t>sistema</a:t>
            </a:r>
            <a:endParaRPr lang="es-419" sz="2400" dirty="0" smtClean="0"/>
          </a:p>
          <a:p>
            <a:pPr marL="342900" indent="-342900" algn="just">
              <a:buFont typeface="Wingdings" panose="05000000000000000000" pitchFamily="2" charset="2"/>
              <a:buChar char="ü"/>
            </a:pPr>
            <a:endParaRPr lang="es-419" sz="1200" dirty="0" smtClean="0"/>
          </a:p>
          <a:p>
            <a:pPr marL="342900" indent="-342900" algn="just">
              <a:buFont typeface="Wingdings" panose="05000000000000000000" pitchFamily="2" charset="2"/>
              <a:buChar char="ü"/>
            </a:pPr>
            <a:r>
              <a:rPr lang="es-419" sz="2400" dirty="0" smtClean="0"/>
              <a:t>Los m</a:t>
            </a:r>
            <a:r>
              <a:rPr lang="es-CL" sz="2400" dirty="0" smtClean="0"/>
              <a:t>odelos </a:t>
            </a:r>
            <a:r>
              <a:rPr lang="es-CL" sz="2400" dirty="0"/>
              <a:t>que permiten comprender las propiedades </a:t>
            </a:r>
            <a:r>
              <a:rPr lang="es-CL" sz="2400" dirty="0" smtClean="0"/>
              <a:t>de</a:t>
            </a:r>
            <a:r>
              <a:rPr lang="es-419" sz="2400" dirty="0" smtClean="0"/>
              <a:t> </a:t>
            </a:r>
            <a:r>
              <a:rPr lang="es-CL" sz="2400" dirty="0" smtClean="0"/>
              <a:t>un </a:t>
            </a:r>
            <a:r>
              <a:rPr lang="es-CL" sz="2400" dirty="0"/>
              <a:t>sistema general en función de las </a:t>
            </a:r>
            <a:r>
              <a:rPr lang="es-CL" sz="2400" dirty="0" smtClean="0"/>
              <a:t>propiedades</a:t>
            </a:r>
            <a:r>
              <a:rPr lang="es-419" sz="2400" dirty="0" smtClean="0"/>
              <a:t> </a:t>
            </a:r>
            <a:r>
              <a:rPr lang="es-CL" sz="2400" dirty="0" smtClean="0"/>
              <a:t>conocidas </a:t>
            </a:r>
            <a:r>
              <a:rPr lang="es-CL" sz="2400" dirty="0"/>
              <a:t>de las partes que lo integran</a:t>
            </a:r>
          </a:p>
        </p:txBody>
      </p:sp>
    </p:spTree>
    <p:extLst>
      <p:ext uri="{BB962C8B-B14F-4D97-AF65-F5344CB8AC3E}">
        <p14:creationId xmlns:p14="http://schemas.microsoft.com/office/powerpoint/2010/main" val="41759686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4080681" y="579441"/>
            <a:ext cx="4138644" cy="369332"/>
          </a:xfrm>
          <a:prstGeom prst="rect">
            <a:avLst/>
          </a:prstGeom>
          <a:noFill/>
        </p:spPr>
        <p:txBody>
          <a:bodyPr wrap="square" rtlCol="0">
            <a:spAutoFit/>
          </a:bodyPr>
          <a:lstStyle/>
          <a:p>
            <a:pPr algn="r"/>
            <a:r>
              <a:rPr lang="es-419" dirty="0" smtClean="0">
                <a:solidFill>
                  <a:srgbClr val="FFFFFF"/>
                </a:solidFill>
              </a:rPr>
              <a:t>Estilos y Patrones Arquitectonicos</a:t>
            </a:r>
            <a:endParaRPr lang="es-ES_tradnl" dirty="0">
              <a:solidFill>
                <a:srgbClr val="FFFFFF"/>
              </a:solidFill>
            </a:endParaRPr>
          </a:p>
        </p:txBody>
      </p:sp>
      <p:sp>
        <p:nvSpPr>
          <p:cNvPr id="2" name="1 CuadroTexto"/>
          <p:cNvSpPr txBox="1"/>
          <p:nvPr/>
        </p:nvSpPr>
        <p:spPr>
          <a:xfrm>
            <a:off x="39757" y="1371180"/>
            <a:ext cx="8828024" cy="400110"/>
          </a:xfrm>
          <a:prstGeom prst="rect">
            <a:avLst/>
          </a:prstGeom>
          <a:noFill/>
        </p:spPr>
        <p:txBody>
          <a:bodyPr wrap="square" rtlCol="0">
            <a:spAutoFit/>
          </a:bodyPr>
          <a:lstStyle/>
          <a:p>
            <a:r>
              <a:rPr lang="es-419" sz="2000" b="1" dirty="0" smtClean="0"/>
              <a:t>Los estilos impactan en las propiedades del sistema basados en la ISO 9126-25000 </a:t>
            </a:r>
            <a:endParaRPr lang="es-CL" sz="2000"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635" y="2029708"/>
            <a:ext cx="6408461" cy="4458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3738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10"/>
          <p:cNvSpPr txBox="1"/>
          <p:nvPr/>
        </p:nvSpPr>
        <p:spPr>
          <a:xfrm>
            <a:off x="4080681" y="579441"/>
            <a:ext cx="4138644" cy="369332"/>
          </a:xfrm>
          <a:prstGeom prst="rect">
            <a:avLst/>
          </a:prstGeom>
          <a:noFill/>
        </p:spPr>
        <p:txBody>
          <a:bodyPr wrap="square" rtlCol="0">
            <a:spAutoFit/>
          </a:bodyPr>
          <a:lstStyle/>
          <a:p>
            <a:pPr algn="r"/>
            <a:r>
              <a:rPr lang="es-419" dirty="0" smtClean="0">
                <a:solidFill>
                  <a:srgbClr val="FFFFFF"/>
                </a:solidFill>
              </a:rPr>
              <a:t>Estilos y Patrones Arquitectonicos</a:t>
            </a:r>
            <a:endParaRPr lang="es-ES_tradnl" dirty="0">
              <a:solidFill>
                <a:srgbClr val="FFFFFF"/>
              </a:solidFill>
            </a:endParaRPr>
          </a:p>
        </p:txBody>
      </p:sp>
      <p:sp>
        <p:nvSpPr>
          <p:cNvPr id="3" name="2 CuadroTexto"/>
          <p:cNvSpPr txBox="1"/>
          <p:nvPr/>
        </p:nvSpPr>
        <p:spPr>
          <a:xfrm>
            <a:off x="545911" y="1192411"/>
            <a:ext cx="8011235" cy="1200329"/>
          </a:xfrm>
          <a:prstGeom prst="rect">
            <a:avLst/>
          </a:prstGeom>
          <a:noFill/>
        </p:spPr>
        <p:txBody>
          <a:bodyPr wrap="square" rtlCol="0">
            <a:spAutoFit/>
          </a:bodyPr>
          <a:lstStyle/>
          <a:p>
            <a:pPr algn="just"/>
            <a:r>
              <a:rPr lang="es-CL" sz="2400" dirty="0" smtClean="0"/>
              <a:t>Un </a:t>
            </a:r>
            <a:r>
              <a:rPr lang="es-CL" sz="2400" b="1" dirty="0"/>
              <a:t>patrón arquitectónico </a:t>
            </a:r>
            <a:r>
              <a:rPr lang="es-CL" sz="2400" dirty="0"/>
              <a:t>expresa un esquema de organización estructural esencial para un sistema de software, que consta de subsistemas, sus responsabilidades e interrelaciones. </a:t>
            </a: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681" y="3475069"/>
            <a:ext cx="4485237" cy="3147305"/>
          </a:xfrm>
          <a:prstGeom prst="rect">
            <a:avLst/>
          </a:prstGeom>
        </p:spPr>
      </p:pic>
      <p:sp>
        <p:nvSpPr>
          <p:cNvPr id="2" name="Rectángulo 1"/>
          <p:cNvSpPr/>
          <p:nvPr/>
        </p:nvSpPr>
        <p:spPr>
          <a:xfrm>
            <a:off x="545911" y="2392740"/>
            <a:ext cx="3518452" cy="3785652"/>
          </a:xfrm>
          <a:prstGeom prst="rect">
            <a:avLst/>
          </a:prstGeom>
        </p:spPr>
        <p:txBody>
          <a:bodyPr wrap="square">
            <a:spAutoFit/>
          </a:bodyPr>
          <a:lstStyle/>
          <a:p>
            <a:pPr algn="just"/>
            <a:r>
              <a:rPr lang="es-CL" sz="2400" dirty="0"/>
              <a:t>En comparación con los patrones de diseño, los patrones arquitectónicos tienen un nivel de abstracción mayor</a:t>
            </a:r>
            <a:r>
              <a:rPr lang="es-419" sz="2400" dirty="0"/>
              <a:t> , o sea, </a:t>
            </a:r>
            <a:r>
              <a:rPr lang="es-CL" sz="2400" dirty="0"/>
              <a:t>están orientados a representar los diferentes elementos que componen una solución de software y las relaciones entre ellos.</a:t>
            </a:r>
          </a:p>
        </p:txBody>
      </p:sp>
    </p:spTree>
    <p:extLst>
      <p:ext uri="{BB962C8B-B14F-4D97-AF65-F5344CB8AC3E}">
        <p14:creationId xmlns:p14="http://schemas.microsoft.com/office/powerpoint/2010/main" val="3534136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1619</TotalTime>
  <Words>1281</Words>
  <Application>Microsoft Office PowerPoint</Application>
  <PresentationFormat>Presentación en pantalla (4:3)</PresentationFormat>
  <Paragraphs>80</Paragraphs>
  <Slides>14</Slides>
  <Notes>1</Notes>
  <HiddenSlides>0</HiddenSlides>
  <MMClips>0</MMClips>
  <ScaleCrop>false</ScaleCrop>
  <HeadingPairs>
    <vt:vector size="4" baseType="variant">
      <vt:variant>
        <vt:lpstr>Tema</vt:lpstr>
      </vt:variant>
      <vt:variant>
        <vt:i4>1</vt:i4>
      </vt:variant>
      <vt:variant>
        <vt:lpstr>Títulos de diapositiva</vt:lpstr>
      </vt:variant>
      <vt:variant>
        <vt:i4>14</vt:i4>
      </vt:variant>
    </vt:vector>
  </HeadingPairs>
  <TitlesOfParts>
    <vt:vector size="15"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Macarena Trujillo V.</dc:creator>
  <cp:lastModifiedBy>israel alberto naranjo retamal</cp:lastModifiedBy>
  <cp:revision>196</cp:revision>
  <dcterms:created xsi:type="dcterms:W3CDTF">2014-04-29T13:43:09Z</dcterms:created>
  <dcterms:modified xsi:type="dcterms:W3CDTF">2018-08-23T02:02:54Z</dcterms:modified>
</cp:coreProperties>
</file>